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66" r:id="rId2"/>
    <p:sldId id="257" r:id="rId3"/>
    <p:sldId id="293" r:id="rId4"/>
    <p:sldId id="294" r:id="rId5"/>
    <p:sldId id="295" r:id="rId6"/>
    <p:sldId id="296" r:id="rId7"/>
    <p:sldId id="297" r:id="rId8"/>
    <p:sldId id="298" r:id="rId9"/>
    <p:sldId id="299" r:id="rId10"/>
    <p:sldId id="300" r:id="rId11"/>
    <p:sldId id="301" r:id="rId12"/>
    <p:sldId id="302" r:id="rId13"/>
    <p:sldId id="303" r:id="rId14"/>
    <p:sldId id="312" r:id="rId15"/>
    <p:sldId id="304" r:id="rId16"/>
    <p:sldId id="305" r:id="rId17"/>
    <p:sldId id="306" r:id="rId18"/>
    <p:sldId id="307" r:id="rId19"/>
    <p:sldId id="308" r:id="rId20"/>
    <p:sldId id="309" r:id="rId21"/>
    <p:sldId id="310" r:id="rId22"/>
    <p:sldId id="311" r:id="rId23"/>
    <p:sldId id="314" r:id="rId24"/>
  </p:sldIdLst>
  <p:sldSz cx="9144000" cy="6858000" type="screen4x3"/>
  <p:notesSz cx="6669088" cy="9926638"/>
  <p:defaultTextStyle>
    <a:defPPr>
      <a:defRPr lang="da-DK"/>
    </a:defPPr>
    <a:lvl1pPr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1pPr>
    <a:lvl2pPr marL="4572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2pPr>
    <a:lvl3pPr marL="9144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3pPr>
    <a:lvl4pPr marL="13716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4pPr>
    <a:lvl5pPr marL="18288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5pPr>
    <a:lvl6pPr marL="22860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6pPr>
    <a:lvl7pPr marL="27432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7pPr>
    <a:lvl8pPr marL="32004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8pPr>
    <a:lvl9pPr marL="36576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4032">
          <p15:clr>
            <a:srgbClr val="A4A3A4"/>
          </p15:clr>
        </p15:guide>
        <p15:guide id="2" pos="528">
          <p15:clr>
            <a:srgbClr val="A4A3A4"/>
          </p15:clr>
        </p15:guide>
        <p15:guide id="3" pos="5280">
          <p15:clr>
            <a:srgbClr val="A4A3A4"/>
          </p15:clr>
        </p15:guide>
      </p15:sldGuideLst>
    </p:ext>
    <p:ext uri="{2D200454-40CA-4A62-9FC3-DE9A4176ACB9}">
      <p15:notesGuideLst xmlns:p15="http://schemas.microsoft.com/office/powerpoint/2012/main">
        <p15:guide id="1" orient="horz" pos="3126">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0404"/>
    <a:srgbClr val="6E6E6F"/>
    <a:srgbClr val="DC0217"/>
    <a:srgbClr val="4B4F55"/>
    <a:srgbClr val="1B0807"/>
    <a:srgbClr val="C2C2C2"/>
    <a:srgbClr val="FFFFFF"/>
    <a:srgbClr val="E78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0560" autoAdjust="0"/>
  </p:normalViewPr>
  <p:slideViewPr>
    <p:cSldViewPr>
      <p:cViewPr varScale="1">
        <p:scale>
          <a:sx n="82" d="100"/>
          <a:sy n="82" d="100"/>
        </p:scale>
        <p:origin x="1430" y="72"/>
      </p:cViewPr>
      <p:guideLst>
        <p:guide orient="horz" pos="4032"/>
        <p:guide pos="528"/>
        <p:guide pos="52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1368" y="1416"/>
      </p:cViewPr>
      <p:guideLst>
        <p:guide orient="horz" pos="3126"/>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89091" name="Rectangle 3"/>
          <p:cNvSpPr>
            <a:spLocks noGrp="1" noChangeArrowheads="1"/>
          </p:cNvSpPr>
          <p:nvPr>
            <p:ph type="dt" sz="quarter"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Times New Roman" pitchFamily="18" charset="0"/>
              </a:defRPr>
            </a:lvl1pPr>
          </a:lstStyle>
          <a:p>
            <a:pPr>
              <a:defRPr/>
            </a:pPr>
            <a:endParaRPr lang="da-DK"/>
          </a:p>
        </p:txBody>
      </p:sp>
      <p:sp>
        <p:nvSpPr>
          <p:cNvPr id="89092" name="Rectangle 4"/>
          <p:cNvSpPr>
            <a:spLocks noGrp="1" noChangeArrowheads="1"/>
          </p:cNvSpPr>
          <p:nvPr>
            <p:ph type="ftr" sz="quarter" idx="2"/>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89093" name="Rectangle 5"/>
          <p:cNvSpPr>
            <a:spLocks noGrp="1" noChangeArrowheads="1"/>
          </p:cNvSpPr>
          <p:nvPr>
            <p:ph type="sldNum" sz="quarter" idx="3"/>
          </p:nvPr>
        </p:nvSpPr>
        <p:spPr bwMode="auto">
          <a:xfrm>
            <a:off x="3779838"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solidFill>
                  <a:schemeClr val="tx1"/>
                </a:solidFill>
                <a:latin typeface="Times New Roman" panose="02020603050405020304" pitchFamily="18" charset="0"/>
              </a:defRPr>
            </a:lvl1pPr>
          </a:lstStyle>
          <a:p>
            <a:fld id="{5D65DFA3-392E-43EF-9D80-8BDD69682049}" type="slidenum">
              <a:rPr lang="da-DK" altLang="en-US"/>
              <a:pPr/>
              <a:t>‹#›</a:t>
            </a:fld>
            <a:endParaRPr lang="da-DK" altLang="en-US"/>
          </a:p>
        </p:txBody>
      </p:sp>
    </p:spTree>
    <p:extLst>
      <p:ext uri="{BB962C8B-B14F-4D97-AF65-F5344CB8AC3E}">
        <p14:creationId xmlns:p14="http://schemas.microsoft.com/office/powerpoint/2010/main" val="1729749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7171" name="Rectangle 3"/>
          <p:cNvSpPr>
            <a:spLocks noGrp="1" noChangeArrowheads="1"/>
          </p:cNvSpPr>
          <p:nvPr>
            <p:ph type="dt"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Times New Roman" pitchFamily="18" charset="0"/>
              </a:defRPr>
            </a:lvl1pPr>
          </a:lstStyle>
          <a:p>
            <a:pPr>
              <a:defRPr/>
            </a:pPr>
            <a:endParaRPr lang="da-DK"/>
          </a:p>
        </p:txBody>
      </p:sp>
      <p:sp>
        <p:nvSpPr>
          <p:cNvPr id="26628" name="Rectangle 4"/>
          <p:cNvSpPr>
            <a:spLocks noGrp="1" noRot="1" noChangeAspect="1" noChangeArrowheads="1" noTextEdit="1"/>
          </p:cNvSpPr>
          <p:nvPr>
            <p:ph type="sldImg" idx="2"/>
          </p:nvPr>
        </p:nvSpPr>
        <p:spPr bwMode="auto">
          <a:xfrm>
            <a:off x="8540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889000" y="4714875"/>
            <a:ext cx="489108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noProof="0"/>
              <a:t>Klik for at redigere teksttypografierne i masteren</a:t>
            </a:r>
          </a:p>
          <a:p>
            <a:pPr lvl="1"/>
            <a:r>
              <a:rPr lang="da-DK" noProof="0"/>
              <a:t>Andet niveau</a:t>
            </a:r>
          </a:p>
          <a:p>
            <a:pPr lvl="2"/>
            <a:r>
              <a:rPr lang="da-DK" noProof="0"/>
              <a:t>Tredje niveau</a:t>
            </a:r>
          </a:p>
          <a:p>
            <a:pPr lvl="3"/>
            <a:r>
              <a:rPr lang="da-DK" noProof="0"/>
              <a:t>Fjerde niveau</a:t>
            </a:r>
          </a:p>
          <a:p>
            <a:pPr lvl="4"/>
            <a:r>
              <a:rPr lang="da-DK" noProof="0"/>
              <a:t>Femte niveau</a:t>
            </a:r>
          </a:p>
        </p:txBody>
      </p:sp>
      <p:sp>
        <p:nvSpPr>
          <p:cNvPr id="7174" name="Rectangle 6"/>
          <p:cNvSpPr>
            <a:spLocks noGrp="1" noChangeArrowheads="1"/>
          </p:cNvSpPr>
          <p:nvPr>
            <p:ph type="ftr" sz="quarter" idx="4"/>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Times New Roman" pitchFamily="18" charset="0"/>
              </a:defRPr>
            </a:lvl1pPr>
          </a:lstStyle>
          <a:p>
            <a:pPr>
              <a:defRPr/>
            </a:pPr>
            <a:endParaRPr lang="da-DK"/>
          </a:p>
        </p:txBody>
      </p:sp>
      <p:sp>
        <p:nvSpPr>
          <p:cNvPr id="7175" name="Rectangle 7"/>
          <p:cNvSpPr>
            <a:spLocks noGrp="1" noChangeArrowheads="1"/>
          </p:cNvSpPr>
          <p:nvPr>
            <p:ph type="sldNum" sz="quarter" idx="5"/>
          </p:nvPr>
        </p:nvSpPr>
        <p:spPr bwMode="auto">
          <a:xfrm>
            <a:off x="3779838"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solidFill>
                  <a:schemeClr val="tx1"/>
                </a:solidFill>
                <a:latin typeface="Times New Roman" panose="02020603050405020304" pitchFamily="18" charset="0"/>
              </a:defRPr>
            </a:lvl1pPr>
          </a:lstStyle>
          <a:p>
            <a:fld id="{BE141352-A42C-4A71-9080-93C19CA4D3C5}" type="slidenum">
              <a:rPr lang="da-DK" altLang="en-US"/>
              <a:pPr/>
              <a:t>‹#›</a:t>
            </a:fld>
            <a:endParaRPr lang="da-DK" altLang="en-US"/>
          </a:p>
        </p:txBody>
      </p:sp>
    </p:spTree>
    <p:extLst>
      <p:ext uri="{BB962C8B-B14F-4D97-AF65-F5344CB8AC3E}">
        <p14:creationId xmlns:p14="http://schemas.microsoft.com/office/powerpoint/2010/main" val="3015555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defRPr>
            </a:lvl1pPr>
            <a:lvl2pPr marL="742950" indent="-285750" eaLnBrk="0" hangingPunct="0">
              <a:spcBef>
                <a:spcPct val="30000"/>
              </a:spcBef>
              <a:defRPr sz="1200">
                <a:solidFill>
                  <a:schemeClr val="tx1"/>
                </a:solidFill>
                <a:latin typeface="Times New Roman" panose="02020603050405020304" pitchFamily="18" charset="0"/>
              </a:defRPr>
            </a:lvl2pPr>
            <a:lvl3pPr marL="1143000" indent="-228600" eaLnBrk="0" hangingPunct="0">
              <a:spcBef>
                <a:spcPct val="30000"/>
              </a:spcBef>
              <a:defRPr sz="1200">
                <a:solidFill>
                  <a:schemeClr val="tx1"/>
                </a:solidFill>
                <a:latin typeface="Times New Roman" panose="02020603050405020304" pitchFamily="18" charset="0"/>
              </a:defRPr>
            </a:lvl3pPr>
            <a:lvl4pPr marL="1600200" indent="-228600" eaLnBrk="0" hangingPunct="0">
              <a:spcBef>
                <a:spcPct val="30000"/>
              </a:spcBef>
              <a:defRPr sz="1200">
                <a:solidFill>
                  <a:schemeClr val="tx1"/>
                </a:solidFill>
                <a:latin typeface="Times New Roman" panose="02020603050405020304" pitchFamily="18" charset="0"/>
              </a:defRPr>
            </a:lvl4pPr>
            <a:lvl5pPr marL="2057400" indent="-228600" eaLnBrk="0" hangingPunct="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613CF50D-070D-4FD1-9FAF-924A4A01821E}" type="slidenum">
              <a:rPr lang="da-DK" altLang="en-US"/>
              <a:pPr eaLnBrk="1" hangingPunct="1">
                <a:spcBef>
                  <a:spcPct val="0"/>
                </a:spcBef>
              </a:pPr>
              <a:t>1</a:t>
            </a:fld>
            <a:endParaRPr lang="da-DK" altLang="en-US"/>
          </a:p>
        </p:txBody>
      </p:sp>
      <p:sp>
        <p:nvSpPr>
          <p:cNvPr id="27651" name="Rectangle 2"/>
          <p:cNvSpPr>
            <a:spLocks noGrp="1" noRot="1" noChangeAspect="1" noChangeArrowheads="1" noTextEdit="1"/>
          </p:cNvSpPr>
          <p:nvPr>
            <p:ph type="sldImg"/>
          </p:nvPr>
        </p:nvSpPr>
        <p:spPr>
          <a:xfrm>
            <a:off x="847725" y="744538"/>
            <a:ext cx="3417888" cy="2563812"/>
          </a:xfrm>
          <a:ln/>
        </p:spPr>
      </p:sp>
      <p:sp>
        <p:nvSpPr>
          <p:cNvPr id="27652" name="Rectangle 3"/>
          <p:cNvSpPr>
            <a:spLocks noGrp="1" noChangeArrowheads="1"/>
          </p:cNvSpPr>
          <p:nvPr>
            <p:ph type="body" idx="1"/>
          </p:nvPr>
        </p:nvSpPr>
        <p:spPr>
          <a:xfrm>
            <a:off x="889000" y="3640138"/>
            <a:ext cx="4891088" cy="5541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000"/>
          </a:p>
        </p:txBody>
      </p:sp>
    </p:spTree>
    <p:extLst>
      <p:ext uri="{BB962C8B-B14F-4D97-AF65-F5344CB8AC3E}">
        <p14:creationId xmlns:p14="http://schemas.microsoft.com/office/powerpoint/2010/main" val="613008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 descr="Front_Top_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IMP_Logo_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200" y="152400"/>
            <a:ext cx="25146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2"/>
          <p:cNvSpPr>
            <a:spLocks noChangeArrowheads="1"/>
          </p:cNvSpPr>
          <p:nvPr userDrawn="1"/>
        </p:nvSpPr>
        <p:spPr bwMode="auto">
          <a:xfrm>
            <a:off x="857250" y="3429000"/>
            <a:ext cx="7524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i="1">
                <a:solidFill>
                  <a:srgbClr val="6E6E6F"/>
                </a:solidFill>
                <a:latin typeface="Verdana" pitchFamily="34" charset="0"/>
                <a:cs typeface="Times New Roman" pitchFamily="18" charset="0"/>
              </a:defRPr>
            </a:lvl1pPr>
            <a:lvl2pPr marL="742950" indent="-285750" eaLnBrk="0" hangingPunct="0">
              <a:defRPr sz="1600" i="1">
                <a:solidFill>
                  <a:srgbClr val="6E6E6F"/>
                </a:solidFill>
                <a:latin typeface="Verdana" pitchFamily="34" charset="0"/>
                <a:cs typeface="Times New Roman" pitchFamily="18" charset="0"/>
              </a:defRPr>
            </a:lvl2pPr>
            <a:lvl3pPr marL="1143000" indent="-228600" eaLnBrk="0" hangingPunct="0">
              <a:defRPr sz="1600" i="1">
                <a:solidFill>
                  <a:srgbClr val="6E6E6F"/>
                </a:solidFill>
                <a:latin typeface="Verdana" pitchFamily="34" charset="0"/>
                <a:cs typeface="Times New Roman" pitchFamily="18" charset="0"/>
              </a:defRPr>
            </a:lvl3pPr>
            <a:lvl4pPr marL="1600200" indent="-228600" eaLnBrk="0" hangingPunct="0">
              <a:defRPr sz="1600" i="1">
                <a:solidFill>
                  <a:srgbClr val="6E6E6F"/>
                </a:solidFill>
                <a:latin typeface="Verdana" pitchFamily="34" charset="0"/>
                <a:cs typeface="Times New Roman" pitchFamily="18" charset="0"/>
              </a:defRPr>
            </a:lvl4pPr>
            <a:lvl5pPr marL="2057400" indent="-228600" eaLnBrk="0" hangingPunct="0">
              <a:defRPr sz="1600" i="1">
                <a:solidFill>
                  <a:srgbClr val="6E6E6F"/>
                </a:solidFill>
                <a:latin typeface="Verdana" pitchFamily="34" charset="0"/>
                <a:cs typeface="Times New Roman" pitchFamily="18" charset="0"/>
              </a:defRPr>
            </a:lvl5pPr>
            <a:lvl6pPr marL="2514600" indent="-228600" eaLnBrk="0" fontAlgn="base" hangingPunct="0">
              <a:spcBef>
                <a:spcPct val="0"/>
              </a:spcBef>
              <a:spcAft>
                <a:spcPct val="0"/>
              </a:spcAft>
              <a:defRPr sz="1600" i="1">
                <a:solidFill>
                  <a:srgbClr val="6E6E6F"/>
                </a:solidFill>
                <a:latin typeface="Verdana" pitchFamily="34" charset="0"/>
                <a:cs typeface="Times New Roman" pitchFamily="18" charset="0"/>
              </a:defRPr>
            </a:lvl6pPr>
            <a:lvl7pPr marL="2971800" indent="-228600" eaLnBrk="0" fontAlgn="base" hangingPunct="0">
              <a:spcBef>
                <a:spcPct val="0"/>
              </a:spcBef>
              <a:spcAft>
                <a:spcPct val="0"/>
              </a:spcAft>
              <a:defRPr sz="1600" i="1">
                <a:solidFill>
                  <a:srgbClr val="6E6E6F"/>
                </a:solidFill>
                <a:latin typeface="Verdana" pitchFamily="34" charset="0"/>
                <a:cs typeface="Times New Roman" pitchFamily="18" charset="0"/>
              </a:defRPr>
            </a:lvl7pPr>
            <a:lvl8pPr marL="3429000" indent="-228600" eaLnBrk="0" fontAlgn="base" hangingPunct="0">
              <a:spcBef>
                <a:spcPct val="0"/>
              </a:spcBef>
              <a:spcAft>
                <a:spcPct val="0"/>
              </a:spcAft>
              <a:defRPr sz="1600" i="1">
                <a:solidFill>
                  <a:srgbClr val="6E6E6F"/>
                </a:solidFill>
                <a:latin typeface="Verdana" pitchFamily="34" charset="0"/>
                <a:cs typeface="Times New Roman" pitchFamily="18" charset="0"/>
              </a:defRPr>
            </a:lvl8pPr>
            <a:lvl9pPr marL="3886200" indent="-228600" eaLnBrk="0" fontAlgn="base" hangingPunct="0">
              <a:spcBef>
                <a:spcPct val="0"/>
              </a:spcBef>
              <a:spcAft>
                <a:spcPct val="0"/>
              </a:spcAft>
              <a:defRPr sz="1600" i="1">
                <a:solidFill>
                  <a:srgbClr val="6E6E6F"/>
                </a:solidFill>
                <a:latin typeface="Verdana" pitchFamily="34" charset="0"/>
                <a:cs typeface="Times New Roman" pitchFamily="18" charset="0"/>
              </a:defRPr>
            </a:lvl9pPr>
          </a:lstStyle>
          <a:p>
            <a:pPr eaLnBrk="1" hangingPunct="1">
              <a:defRPr/>
            </a:pPr>
            <a:endParaRPr lang="en-US" altLang="en-US" sz="3900" i="0">
              <a:solidFill>
                <a:srgbClr val="C51538"/>
              </a:solidFill>
              <a:latin typeface="Impact" pitchFamily="34" charset="0"/>
            </a:endParaRPr>
          </a:p>
        </p:txBody>
      </p:sp>
      <p:sp>
        <p:nvSpPr>
          <p:cNvPr id="10244" name="Rectangle 4"/>
          <p:cNvSpPr>
            <a:spLocks noGrp="1" noChangeArrowheads="1"/>
          </p:cNvSpPr>
          <p:nvPr>
            <p:ph type="ctrTitle"/>
          </p:nvPr>
        </p:nvSpPr>
        <p:spPr>
          <a:xfrm>
            <a:off x="838200" y="2438400"/>
            <a:ext cx="7543800" cy="533400"/>
          </a:xfrm>
        </p:spPr>
        <p:txBody>
          <a:bodyPr anchor="t"/>
          <a:lstStyle>
            <a:lvl1pPr>
              <a:defRPr sz="3900"/>
            </a:lvl1pPr>
          </a:lstStyle>
          <a:p>
            <a:r>
              <a:rPr lang="da-DK"/>
              <a:t>Click to edit Master title style</a:t>
            </a:r>
          </a:p>
        </p:txBody>
      </p:sp>
      <p:sp>
        <p:nvSpPr>
          <p:cNvPr id="10250" name="Rectangle 10"/>
          <p:cNvSpPr>
            <a:spLocks noGrp="1" noChangeArrowheads="1"/>
          </p:cNvSpPr>
          <p:nvPr>
            <p:ph type="subTitle" sz="quarter" idx="1"/>
          </p:nvPr>
        </p:nvSpPr>
        <p:spPr>
          <a:xfrm>
            <a:off x="838200" y="5562600"/>
            <a:ext cx="7543800" cy="228600"/>
          </a:xfrm>
        </p:spPr>
        <p:txBody>
          <a:bodyPr/>
          <a:lstStyle>
            <a:lvl1pPr>
              <a:defRPr sz="1600"/>
            </a:lvl1pPr>
          </a:lstStyle>
          <a:p>
            <a:r>
              <a:rPr lang="da-DK"/>
              <a:t>Name of speaker</a:t>
            </a:r>
          </a:p>
        </p:txBody>
      </p:sp>
      <p:sp>
        <p:nvSpPr>
          <p:cNvPr id="7" name="Rectangle 9"/>
          <p:cNvSpPr>
            <a:spLocks noGrp="1" noChangeArrowheads="1"/>
          </p:cNvSpPr>
          <p:nvPr>
            <p:ph type="ftr" sz="quarter" idx="10"/>
          </p:nvPr>
        </p:nvSpPr>
        <p:spPr bwMode="auto">
          <a:xfrm>
            <a:off x="838200" y="6553200"/>
            <a:ext cx="7543800" cy="228600"/>
          </a:xfrm>
          <a:prstGeom prst="rect">
            <a:avLst/>
          </a:prstGeom>
          <a:ln>
            <a:miter lim="800000"/>
            <a:headEnd/>
            <a:tailEnd/>
          </a:ln>
        </p:spPr>
        <p:txBody>
          <a:bodyPr vert="horz" wrap="square" lIns="0" tIns="0" rIns="0" bIns="0" numCol="1" anchor="t" anchorCtr="0" compatLnSpc="1">
            <a:prstTxWarp prst="textNoShape">
              <a:avLst/>
            </a:prstTxWarp>
          </a:bodyPr>
          <a:lstStyle>
            <a:lvl1pPr>
              <a:defRPr sz="600" i="0">
                <a:solidFill>
                  <a:srgbClr val="6A6F77"/>
                </a:solidFill>
              </a:defRPr>
            </a:lvl1pPr>
          </a:lstStyle>
          <a:p>
            <a:pPr>
              <a:defRPr/>
            </a:pPr>
            <a:r>
              <a:rPr lang="da-DK"/>
              <a:t>sdfgafgafga</a:t>
            </a:r>
          </a:p>
        </p:txBody>
      </p:sp>
      <p:sp>
        <p:nvSpPr>
          <p:cNvPr id="8" name="Rectangle 11"/>
          <p:cNvSpPr>
            <a:spLocks noGrp="1" noChangeArrowheads="1"/>
          </p:cNvSpPr>
          <p:nvPr>
            <p:ph type="sldNum" sz="quarter" idx="11"/>
          </p:nvPr>
        </p:nvSpPr>
        <p:spPr bwMode="auto">
          <a:xfrm>
            <a:off x="8610600" y="6648450"/>
            <a:ext cx="419100" cy="152400"/>
          </a:xfrm>
          <a:prstGeom prst="rect">
            <a:avLst/>
          </a:prstGeom>
          <a:ln>
            <a:miter lim="800000"/>
            <a:headEnd/>
            <a:tailEnd/>
          </a:ln>
        </p:spPr>
        <p:txBody>
          <a:bodyPr vert="horz" wrap="square" lIns="0" tIns="0" rIns="0" bIns="0" numCol="1" anchor="t" anchorCtr="0" compatLnSpc="1">
            <a:prstTxWarp prst="textNoShape">
              <a:avLst/>
            </a:prstTxWarp>
          </a:bodyPr>
          <a:lstStyle>
            <a:lvl1pPr algn="r">
              <a:defRPr sz="600" i="0">
                <a:solidFill>
                  <a:schemeClr val="tx1"/>
                </a:solidFill>
              </a:defRPr>
            </a:lvl1pPr>
          </a:lstStyle>
          <a:p>
            <a:fld id="{B928F2D7-150E-4D4A-A435-04FEBE27140E}" type="slidenum">
              <a:rPr lang="da-DK" altLang="en-US"/>
              <a:pPr/>
              <a:t>‹#›</a:t>
            </a:fld>
            <a:endParaRPr lang="da-DK" altLang="en-US"/>
          </a:p>
        </p:txBody>
      </p:sp>
    </p:spTree>
    <p:extLst>
      <p:ext uri="{BB962C8B-B14F-4D97-AF65-F5344CB8AC3E}">
        <p14:creationId xmlns:p14="http://schemas.microsoft.com/office/powerpoint/2010/main" val="376447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3937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609600"/>
            <a:ext cx="1885950" cy="57912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609600"/>
            <a:ext cx="55054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7087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543800" cy="638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838200" y="1943100"/>
            <a:ext cx="3695700" cy="4457700"/>
          </a:xfrm>
        </p:spPr>
        <p:txBody>
          <a:bodyPr/>
          <a:lstStyle>
            <a:lvl1pPr>
              <a:buFont typeface="Arial" pitchFamily="34" charse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hart Placeholder 3"/>
          <p:cNvSpPr>
            <a:spLocks noGrp="1"/>
          </p:cNvSpPr>
          <p:nvPr>
            <p:ph type="chart" sz="half" idx="2"/>
          </p:nvPr>
        </p:nvSpPr>
        <p:spPr>
          <a:xfrm>
            <a:off x="4686300" y="1943100"/>
            <a:ext cx="3695700" cy="4457700"/>
          </a:xfrm>
        </p:spPr>
        <p:txBody>
          <a:bodyPr/>
          <a:lstStyle/>
          <a:p>
            <a:pPr lvl="0"/>
            <a:endParaRPr lang="en-GB" noProof="0"/>
          </a:p>
        </p:txBody>
      </p:sp>
    </p:spTree>
    <p:extLst>
      <p:ext uri="{BB962C8B-B14F-4D97-AF65-F5344CB8AC3E}">
        <p14:creationId xmlns:p14="http://schemas.microsoft.com/office/powerpoint/2010/main" val="4273184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95562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17102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943100"/>
            <a:ext cx="36957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86300" y="1943100"/>
            <a:ext cx="36957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0068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7361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90951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426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4300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174625" indent="-174625">
              <a:buFont typeface="Arial" pitchFamily="34" charset="0"/>
              <a:buNone/>
              <a:tabLst/>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extLst>
      <p:ext uri="{BB962C8B-B14F-4D97-AF65-F5344CB8AC3E}">
        <p14:creationId xmlns:p14="http://schemas.microsoft.com/office/powerpoint/2010/main" val="302463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39" descr="Second_Top"/>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5"/>
          <p:cNvSpPr>
            <a:spLocks noGrp="1" noChangeArrowheads="1"/>
          </p:cNvSpPr>
          <p:nvPr>
            <p:ph type="title"/>
          </p:nvPr>
        </p:nvSpPr>
        <p:spPr bwMode="auto">
          <a:xfrm>
            <a:off x="838200" y="609600"/>
            <a:ext cx="7543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a-DK" altLang="en-US"/>
              <a:t>Click to edit Master title style</a:t>
            </a:r>
          </a:p>
        </p:txBody>
      </p:sp>
      <p:sp>
        <p:nvSpPr>
          <p:cNvPr id="1028" name="Rectangle 26"/>
          <p:cNvSpPr>
            <a:spLocks noGrp="1" noChangeArrowheads="1"/>
          </p:cNvSpPr>
          <p:nvPr>
            <p:ph type="body" idx="1"/>
          </p:nvPr>
        </p:nvSpPr>
        <p:spPr bwMode="auto">
          <a:xfrm>
            <a:off x="838200" y="1943100"/>
            <a:ext cx="75438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a-DK" altLang="en-US"/>
              <a:t>Click to edit Master text styles</a:t>
            </a:r>
          </a:p>
          <a:p>
            <a:pPr lvl="1"/>
            <a:r>
              <a:rPr lang="da-DK" altLang="en-US"/>
              <a:t>Second level</a:t>
            </a:r>
          </a:p>
          <a:p>
            <a:pPr lvl="2"/>
            <a:r>
              <a:rPr lang="da-DK" altLang="en-US"/>
              <a:t>Third level</a:t>
            </a:r>
          </a:p>
          <a:p>
            <a:pPr lvl="3"/>
            <a:r>
              <a:rPr lang="da-DK" altLang="en-US"/>
              <a:t>Fourth level</a:t>
            </a:r>
          </a:p>
          <a:p>
            <a:pPr lvl="4"/>
            <a:r>
              <a:rPr lang="da-DK" altLang="en-US"/>
              <a:t>Fifth level</a:t>
            </a:r>
          </a:p>
        </p:txBody>
      </p:sp>
      <p:pic>
        <p:nvPicPr>
          <p:cNvPr id="1029" name="Picture 40" descr="IMP_Logo_2Colou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8200" y="12065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06"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Lst>
  <p:txStyles>
    <p:titleStyle>
      <a:lvl1pPr algn="l" rtl="0" eaLnBrk="0" fontAlgn="base" hangingPunct="0">
        <a:spcBef>
          <a:spcPct val="0"/>
        </a:spcBef>
        <a:spcAft>
          <a:spcPct val="0"/>
        </a:spcAft>
        <a:defRPr sz="2600">
          <a:solidFill>
            <a:srgbClr val="C51538"/>
          </a:solidFill>
          <a:latin typeface="Impact" pitchFamily="34" charset="0"/>
          <a:ea typeface="+mj-ea"/>
          <a:cs typeface="+mj-cs"/>
        </a:defRPr>
      </a:lvl1pPr>
      <a:lvl2pPr algn="l" rtl="0" eaLnBrk="0" fontAlgn="base" hangingPunct="0">
        <a:spcBef>
          <a:spcPct val="0"/>
        </a:spcBef>
        <a:spcAft>
          <a:spcPct val="0"/>
        </a:spcAft>
        <a:defRPr sz="2600">
          <a:solidFill>
            <a:srgbClr val="C51538"/>
          </a:solidFill>
          <a:latin typeface="Impact" pitchFamily="34" charset="0"/>
        </a:defRPr>
      </a:lvl2pPr>
      <a:lvl3pPr algn="l" rtl="0" eaLnBrk="0" fontAlgn="base" hangingPunct="0">
        <a:spcBef>
          <a:spcPct val="0"/>
        </a:spcBef>
        <a:spcAft>
          <a:spcPct val="0"/>
        </a:spcAft>
        <a:defRPr sz="2600">
          <a:solidFill>
            <a:srgbClr val="C51538"/>
          </a:solidFill>
          <a:latin typeface="Impact" pitchFamily="34" charset="0"/>
        </a:defRPr>
      </a:lvl3pPr>
      <a:lvl4pPr algn="l" rtl="0" eaLnBrk="0" fontAlgn="base" hangingPunct="0">
        <a:spcBef>
          <a:spcPct val="0"/>
        </a:spcBef>
        <a:spcAft>
          <a:spcPct val="0"/>
        </a:spcAft>
        <a:defRPr sz="2600">
          <a:solidFill>
            <a:srgbClr val="C51538"/>
          </a:solidFill>
          <a:latin typeface="Impact" pitchFamily="34" charset="0"/>
        </a:defRPr>
      </a:lvl4pPr>
      <a:lvl5pPr algn="l" rtl="0" eaLnBrk="0" fontAlgn="base" hangingPunct="0">
        <a:spcBef>
          <a:spcPct val="0"/>
        </a:spcBef>
        <a:spcAft>
          <a:spcPct val="0"/>
        </a:spcAft>
        <a:defRPr sz="2600">
          <a:solidFill>
            <a:srgbClr val="C51538"/>
          </a:solidFill>
          <a:latin typeface="Impact" pitchFamily="34" charset="0"/>
        </a:defRPr>
      </a:lvl5pPr>
      <a:lvl6pPr marL="457200" algn="l" rtl="0" fontAlgn="base">
        <a:spcBef>
          <a:spcPct val="0"/>
        </a:spcBef>
        <a:spcAft>
          <a:spcPct val="0"/>
        </a:spcAft>
        <a:defRPr sz="2600">
          <a:solidFill>
            <a:srgbClr val="C51538"/>
          </a:solidFill>
          <a:latin typeface="Impact" pitchFamily="34" charset="0"/>
        </a:defRPr>
      </a:lvl6pPr>
      <a:lvl7pPr marL="914400" algn="l" rtl="0" fontAlgn="base">
        <a:spcBef>
          <a:spcPct val="0"/>
        </a:spcBef>
        <a:spcAft>
          <a:spcPct val="0"/>
        </a:spcAft>
        <a:defRPr sz="2600">
          <a:solidFill>
            <a:srgbClr val="C51538"/>
          </a:solidFill>
          <a:latin typeface="Impact" pitchFamily="34" charset="0"/>
        </a:defRPr>
      </a:lvl7pPr>
      <a:lvl8pPr marL="1371600" algn="l" rtl="0" fontAlgn="base">
        <a:spcBef>
          <a:spcPct val="0"/>
        </a:spcBef>
        <a:spcAft>
          <a:spcPct val="0"/>
        </a:spcAft>
        <a:defRPr sz="2600">
          <a:solidFill>
            <a:srgbClr val="C51538"/>
          </a:solidFill>
          <a:latin typeface="Impact" pitchFamily="34" charset="0"/>
        </a:defRPr>
      </a:lvl8pPr>
      <a:lvl9pPr marL="1828800" algn="l" rtl="0" fontAlgn="base">
        <a:spcBef>
          <a:spcPct val="0"/>
        </a:spcBef>
        <a:spcAft>
          <a:spcPct val="0"/>
        </a:spcAft>
        <a:defRPr sz="2600">
          <a:solidFill>
            <a:srgbClr val="C51538"/>
          </a:solidFill>
          <a:latin typeface="Impact" pitchFamily="34" charset="0"/>
        </a:defRPr>
      </a:lvl9pPr>
    </p:titleStyle>
    <p:bodyStyle>
      <a:lvl1pPr marL="342900" indent="-342900" algn="l" rtl="0" eaLnBrk="0" fontAlgn="base" hangingPunct="0">
        <a:spcBef>
          <a:spcPct val="20000"/>
        </a:spcBef>
        <a:spcAft>
          <a:spcPct val="0"/>
        </a:spcAft>
        <a:defRPr>
          <a:solidFill>
            <a:srgbClr val="4B4F55"/>
          </a:solidFill>
          <a:latin typeface="+mn-lt"/>
          <a:ea typeface="+mn-ea"/>
          <a:cs typeface="+mn-cs"/>
        </a:defRPr>
      </a:lvl1pPr>
      <a:lvl2pPr marL="571500" indent="-190500" algn="l" rtl="0" eaLnBrk="0" fontAlgn="base" hangingPunct="0">
        <a:spcBef>
          <a:spcPct val="20000"/>
        </a:spcBef>
        <a:spcAft>
          <a:spcPct val="0"/>
        </a:spcAft>
        <a:buChar char="•"/>
        <a:defRPr sz="1600">
          <a:solidFill>
            <a:srgbClr val="4B4F55"/>
          </a:solidFill>
          <a:latin typeface="+mn-lt"/>
        </a:defRPr>
      </a:lvl2pPr>
      <a:lvl3pPr marL="952500" indent="-190500" algn="l" rtl="0" eaLnBrk="0" fontAlgn="base" hangingPunct="0">
        <a:spcBef>
          <a:spcPct val="20000"/>
        </a:spcBef>
        <a:spcAft>
          <a:spcPct val="0"/>
        </a:spcAft>
        <a:buChar char="»"/>
        <a:defRPr sz="1600">
          <a:solidFill>
            <a:srgbClr val="4B4F55"/>
          </a:solidFill>
          <a:latin typeface="+mn-lt"/>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defRPr>
      </a:lvl4pPr>
      <a:lvl5pPr marL="1727200" indent="-203200" algn="l" rtl="0" eaLnBrk="0" fontAlgn="base" hangingPunct="0">
        <a:spcBef>
          <a:spcPct val="20000"/>
        </a:spcBef>
        <a:spcAft>
          <a:spcPct val="0"/>
        </a:spcAft>
        <a:buChar char="°"/>
        <a:defRPr sz="1400">
          <a:solidFill>
            <a:srgbClr val="4B4F55"/>
          </a:solidFill>
          <a:latin typeface="+mn-lt"/>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noFill/>
        </p:spPr>
        <p:txBody>
          <a:bodyPr/>
          <a:lstStyle/>
          <a:p>
            <a:pPr algn="ctr" eaLnBrk="1" hangingPunct="1"/>
            <a:r>
              <a:rPr lang="en-GB" sz="3600" dirty="0"/>
              <a:t>Using Smoothed Particle Hydrodynamics (SPH) to Model Multiphase Systems</a:t>
            </a:r>
            <a:br>
              <a:rPr lang="en-GB" sz="3600" dirty="0"/>
            </a:br>
            <a:endParaRPr lang="en-GB" altLang="en-US" sz="3500" dirty="0"/>
          </a:p>
        </p:txBody>
      </p:sp>
      <p:sp>
        <p:nvSpPr>
          <p:cNvPr id="12291" name="Rectangle 15"/>
          <p:cNvSpPr>
            <a:spLocks noGrp="1" noChangeArrowheads="1"/>
          </p:cNvSpPr>
          <p:nvPr>
            <p:ph type="subTitle" sz="quarter" idx="1"/>
          </p:nvPr>
        </p:nvSpPr>
        <p:spPr/>
        <p:txBody>
          <a:bodyPr/>
          <a:lstStyle/>
          <a:p>
            <a:pPr marL="0" indent="0" eaLnBrk="1" hangingPunct="1"/>
            <a:r>
              <a:rPr lang="en-US" altLang="en-US" b="1" dirty="0"/>
              <a:t>Stephen Neethling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C0C4-C13B-4134-8073-094783BBB952}"/>
              </a:ext>
            </a:extLst>
          </p:cNvPr>
          <p:cNvSpPr>
            <a:spLocks noGrp="1"/>
          </p:cNvSpPr>
          <p:nvPr>
            <p:ph type="title"/>
          </p:nvPr>
        </p:nvSpPr>
        <p:spPr/>
        <p:txBody>
          <a:bodyPr/>
          <a:lstStyle/>
          <a:p>
            <a:r>
              <a:rPr lang="en-GB" dirty="0"/>
              <a:t>Closing the problem</a:t>
            </a:r>
          </a:p>
        </p:txBody>
      </p:sp>
      <p:sp>
        <p:nvSpPr>
          <p:cNvPr id="3" name="Content Placeholder 2">
            <a:extLst>
              <a:ext uri="{FF2B5EF4-FFF2-40B4-BE49-F238E27FC236}">
                <a16:creationId xmlns:a16="http://schemas.microsoft.com/office/drawing/2014/main" id="{0C564BD1-58B2-4CB0-ABA3-44612FB1EF98}"/>
              </a:ext>
            </a:extLst>
          </p:cNvPr>
          <p:cNvSpPr>
            <a:spLocks noGrp="1"/>
          </p:cNvSpPr>
          <p:nvPr>
            <p:ph idx="1"/>
          </p:nvPr>
        </p:nvSpPr>
        <p:spPr/>
        <p:txBody>
          <a:bodyPr/>
          <a:lstStyle/>
          <a:p>
            <a:r>
              <a:rPr lang="en-GB" dirty="0"/>
              <a:t>As we are solving this in 2D we now have 3 equations (momentum equations in the x and y directions and a continuity equation), but 4 unknowns (velocity in the x and y direction, density and pressure) at each point</a:t>
            </a:r>
          </a:p>
          <a:p>
            <a:endParaRPr lang="en-GB" dirty="0"/>
          </a:p>
          <a:p>
            <a:r>
              <a:rPr lang="en-GB" dirty="0"/>
              <a:t>We will close the system by assuming that it is slightly compressible and use an equation of state to relate the pressure to the density: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4724511-A3DB-464A-8223-B3E5451D4BE4}"/>
                  </a:ext>
                </a:extLst>
              </p:cNvPr>
              <p:cNvSpPr/>
              <p:nvPr/>
            </p:nvSpPr>
            <p:spPr>
              <a:xfrm>
                <a:off x="850816" y="4171950"/>
                <a:ext cx="2920223" cy="1281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𝑃</m:t>
                      </m:r>
                      <m:r>
                        <a:rPr lang="en-GB" sz="2400" i="0">
                          <a:latin typeface="Cambria Math" panose="02040503050406030204" pitchFamily="18" charset="0"/>
                        </a:rPr>
                        <m:t>=</m:t>
                      </m:r>
                      <m:r>
                        <a:rPr lang="en-GB" sz="2400">
                          <a:latin typeface="Cambria Math" panose="02040503050406030204" pitchFamily="18" charset="0"/>
                        </a:rPr>
                        <m:t>𝐵</m:t>
                      </m:r>
                      <m:d>
                        <m:dPr>
                          <m:ctrlPr>
                            <a:rPr lang="en-GB" sz="2400" i="1">
                              <a:latin typeface="Cambria Math" panose="02040503050406030204" pitchFamily="18" charset="0"/>
                            </a:rPr>
                          </m:ctrlPr>
                        </m:dPr>
                        <m:e>
                          <m:sSup>
                            <m:sSupPr>
                              <m:ctrlPr>
                                <a:rPr lang="en-GB" sz="2400" i="1">
                                  <a:latin typeface="Cambria Math" panose="02040503050406030204" pitchFamily="18" charset="0"/>
                                </a:rPr>
                              </m:ctrlPr>
                            </m:sSupPr>
                            <m:e>
                              <m:d>
                                <m:dPr>
                                  <m:ctrlPr>
                                    <a:rPr lang="en-GB" sz="2400" i="1">
                                      <a:latin typeface="Cambria Math" panose="02040503050406030204" pitchFamily="18" charset="0"/>
                                    </a:rPr>
                                  </m:ctrlPr>
                                </m:dPr>
                                <m:e>
                                  <m:f>
                                    <m:fPr>
                                      <m:ctrlPr>
                                        <a:rPr lang="en-GB" sz="2400" i="1">
                                          <a:latin typeface="Cambria Math" panose="02040503050406030204" pitchFamily="18" charset="0"/>
                                        </a:rPr>
                                      </m:ctrlPr>
                                    </m:fPr>
                                    <m:num>
                                      <m:r>
                                        <a:rPr lang="en-GB" sz="2400">
                                          <a:latin typeface="Cambria Math" panose="02040503050406030204" pitchFamily="18" charset="0"/>
                                        </a:rPr>
                                        <m:t>𝜌</m:t>
                                      </m:r>
                                    </m:num>
                                    <m:den>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i="0">
                                              <a:latin typeface="Cambria Math" panose="02040503050406030204" pitchFamily="18" charset="0"/>
                                            </a:rPr>
                                            <m:t>0</m:t>
                                          </m:r>
                                        </m:sub>
                                      </m:sSub>
                                    </m:den>
                                  </m:f>
                                </m:e>
                              </m:d>
                            </m:e>
                            <m:sup>
                              <m:r>
                                <a:rPr lang="en-GB" sz="2400">
                                  <a:latin typeface="Cambria Math" panose="02040503050406030204" pitchFamily="18" charset="0"/>
                                </a:rPr>
                                <m:t>𝛾</m:t>
                              </m:r>
                            </m:sup>
                          </m:sSup>
                          <m:r>
                            <a:rPr lang="en-GB" sz="2400" i="0">
                              <a:latin typeface="Cambria Math" panose="02040503050406030204" pitchFamily="18" charset="0"/>
                            </a:rPr>
                            <m:t>−1</m:t>
                          </m:r>
                        </m:e>
                      </m:d>
                    </m:oMath>
                  </m:oMathPara>
                </a14:m>
                <a:endParaRPr lang="en-GB" sz="2400" dirty="0"/>
              </a:p>
            </p:txBody>
          </p:sp>
        </mc:Choice>
        <mc:Fallback xmlns="">
          <p:sp>
            <p:nvSpPr>
              <p:cNvPr id="4" name="Rectangle 3">
                <a:extLst>
                  <a:ext uri="{FF2B5EF4-FFF2-40B4-BE49-F238E27FC236}">
                    <a16:creationId xmlns:a16="http://schemas.microsoft.com/office/drawing/2014/main" id="{E4724511-A3DB-464A-8223-B3E5451D4BE4}"/>
                  </a:ext>
                </a:extLst>
              </p:cNvPr>
              <p:cNvSpPr>
                <a:spLocks noRot="1" noChangeAspect="1" noMove="1" noResize="1" noEditPoints="1" noAdjustHandles="1" noChangeArrowheads="1" noChangeShapeType="1" noTextEdit="1"/>
              </p:cNvSpPr>
              <p:nvPr/>
            </p:nvSpPr>
            <p:spPr>
              <a:xfrm>
                <a:off x="850816" y="4171950"/>
                <a:ext cx="2920223" cy="128137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2F53661-E10F-4604-8C6A-A3B1895EB931}"/>
                  </a:ext>
                </a:extLst>
              </p:cNvPr>
              <p:cNvSpPr/>
              <p:nvPr/>
            </p:nvSpPr>
            <p:spPr>
              <a:xfrm>
                <a:off x="3419872" y="5399623"/>
                <a:ext cx="1447960" cy="7581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𝐵</m:t>
                      </m:r>
                      <m:r>
                        <a:rPr lang="en-GB" sz="2000" i="0">
                          <a:latin typeface="Cambria Math" panose="02040503050406030204" pitchFamily="18" charset="0"/>
                        </a:rPr>
                        <m:t>=</m:t>
                      </m:r>
                      <m:f>
                        <m:fPr>
                          <m:ctrlPr>
                            <a:rPr lang="en-GB" sz="2000" i="1">
                              <a:latin typeface="Cambria Math" panose="02040503050406030204" pitchFamily="18" charset="0"/>
                            </a:rPr>
                          </m:ctrlPr>
                        </m:fPr>
                        <m:num>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i="0">
                                      <a:latin typeface="Cambria Math" panose="02040503050406030204" pitchFamily="18" charset="0"/>
                                    </a:rPr>
                                    <m:t>0</m:t>
                                  </m:r>
                                </m:sub>
                              </m:sSub>
                              <m:r>
                                <a:rPr lang="en-GB" sz="2000" i="0">
                                  <a:latin typeface="Cambria Math" panose="02040503050406030204" pitchFamily="18" charset="0"/>
                                </a:rPr>
                                <m:t> </m:t>
                              </m:r>
                              <m:sSub>
                                <m:sSubPr>
                                  <m:ctrlPr>
                                    <a:rPr lang="en-GB" sz="2000" i="1">
                                      <a:latin typeface="Cambria Math" panose="02040503050406030204" pitchFamily="18" charset="0"/>
                                    </a:rPr>
                                  </m:ctrlPr>
                                </m:sSubPr>
                                <m:e>
                                  <m:r>
                                    <a:rPr lang="en-GB" sz="2000">
                                      <a:latin typeface="Cambria Math" panose="02040503050406030204" pitchFamily="18" charset="0"/>
                                    </a:rPr>
                                    <m:t>𝑐</m:t>
                                  </m:r>
                                </m:e>
                                <m:sub>
                                  <m:r>
                                    <a:rPr lang="en-GB" sz="2000" i="0">
                                      <a:latin typeface="Cambria Math" panose="02040503050406030204" pitchFamily="18" charset="0"/>
                                    </a:rPr>
                                    <m:t>0</m:t>
                                  </m:r>
                                </m:sub>
                              </m:sSub>
                            </m:e>
                            <m:sup>
                              <m:r>
                                <a:rPr lang="en-GB" sz="2000" i="0">
                                  <a:latin typeface="Cambria Math" panose="02040503050406030204" pitchFamily="18" charset="0"/>
                                </a:rPr>
                                <m:t>2</m:t>
                              </m:r>
                            </m:sup>
                          </m:sSup>
                        </m:num>
                        <m:den>
                          <m:r>
                            <a:rPr lang="en-GB" sz="2000">
                              <a:latin typeface="Cambria Math" panose="02040503050406030204" pitchFamily="18" charset="0"/>
                            </a:rPr>
                            <m:t>𝛾</m:t>
                          </m:r>
                        </m:den>
                      </m:f>
                    </m:oMath>
                  </m:oMathPara>
                </a14:m>
                <a:endParaRPr lang="en-GB" sz="2000" dirty="0"/>
              </a:p>
            </p:txBody>
          </p:sp>
        </mc:Choice>
        <mc:Fallback xmlns="">
          <p:sp>
            <p:nvSpPr>
              <p:cNvPr id="5" name="Rectangle 4">
                <a:extLst>
                  <a:ext uri="{FF2B5EF4-FFF2-40B4-BE49-F238E27FC236}">
                    <a16:creationId xmlns:a16="http://schemas.microsoft.com/office/drawing/2014/main" id="{E2F53661-E10F-4604-8C6A-A3B1895EB931}"/>
                  </a:ext>
                </a:extLst>
              </p:cNvPr>
              <p:cNvSpPr>
                <a:spLocks noRot="1" noChangeAspect="1" noMove="1" noResize="1" noEditPoints="1" noAdjustHandles="1" noChangeArrowheads="1" noChangeShapeType="1" noTextEdit="1"/>
              </p:cNvSpPr>
              <p:nvPr/>
            </p:nvSpPr>
            <p:spPr>
              <a:xfrm>
                <a:off x="3419872" y="5399623"/>
                <a:ext cx="1447960" cy="758156"/>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6348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4E0F-E058-49AF-BE9D-2C6F0A0ADE42}"/>
              </a:ext>
            </a:extLst>
          </p:cNvPr>
          <p:cNvSpPr>
            <a:spLocks noGrp="1"/>
          </p:cNvSpPr>
          <p:nvPr>
            <p:ph type="title"/>
          </p:nvPr>
        </p:nvSpPr>
        <p:spPr/>
        <p:txBody>
          <a:bodyPr/>
          <a:lstStyle/>
          <a:p>
            <a:r>
              <a:rPr lang="en-GB" dirty="0"/>
              <a:t>Integrating the equations</a:t>
            </a:r>
          </a:p>
        </p:txBody>
      </p:sp>
      <p:sp>
        <p:nvSpPr>
          <p:cNvPr id="3" name="Content Placeholder 2">
            <a:extLst>
              <a:ext uri="{FF2B5EF4-FFF2-40B4-BE49-F238E27FC236}">
                <a16:creationId xmlns:a16="http://schemas.microsoft.com/office/drawing/2014/main" id="{3C17C356-C0C6-4072-BE88-B9B3AD108749}"/>
              </a:ext>
            </a:extLst>
          </p:cNvPr>
          <p:cNvSpPr>
            <a:spLocks noGrp="1"/>
          </p:cNvSpPr>
          <p:nvPr>
            <p:ph idx="1"/>
          </p:nvPr>
        </p:nvSpPr>
        <p:spPr>
          <a:xfrm>
            <a:off x="838200" y="1943100"/>
            <a:ext cx="7543800" cy="4457700"/>
          </a:xfrm>
        </p:spPr>
        <p:txBody>
          <a:bodyPr/>
          <a:lstStyle/>
          <a:p>
            <a:r>
              <a:rPr lang="en-GB" dirty="0"/>
              <a:t>We now need to integrate these equations by updating the particle’s position, velocity and density (with the pressure being calculated based on the density)</a:t>
            </a:r>
          </a:p>
          <a:p>
            <a:endParaRPr lang="en-GB" dirty="0"/>
          </a:p>
          <a:p>
            <a:r>
              <a:rPr lang="en-GB" dirty="0"/>
              <a:t>The simplest time integration scheme is forward Euler:</a:t>
            </a:r>
          </a:p>
          <a:p>
            <a:endParaRPr lang="en-GB" dirty="0"/>
          </a:p>
          <a:p>
            <a:endParaRPr lang="en-GB" dirty="0"/>
          </a:p>
          <a:p>
            <a:endParaRPr lang="en-GB" dirty="0"/>
          </a:p>
          <a:p>
            <a:endParaRPr lang="en-GB" dirty="0"/>
          </a:p>
          <a:p>
            <a:endParaRPr lang="en-GB" dirty="0"/>
          </a:p>
          <a:p>
            <a:endParaRPr lang="en-GB" dirty="0"/>
          </a:p>
          <a:p>
            <a:r>
              <a:rPr lang="en-GB" dirty="0"/>
              <a:t>You should implement this scheme first as it will be the simplest based on the code stub that you have been given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CD9CDB7-67F1-42C9-963D-97FFCA374BA5}"/>
                  </a:ext>
                </a:extLst>
              </p:cNvPr>
              <p:cNvSpPr/>
              <p:nvPr/>
            </p:nvSpPr>
            <p:spPr>
              <a:xfrm>
                <a:off x="838200" y="3717032"/>
                <a:ext cx="4572000" cy="1604606"/>
              </a:xfrm>
              <a:prstGeom prst="rect">
                <a:avLst/>
              </a:prstGeom>
            </p:spPr>
            <p:txBody>
              <a:bodyPr>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400" i="1" smtClean="0">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𝐱</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r>
                            <a:rPr lang="en-GB" sz="2400">
                              <a:latin typeface="Cambria Math" panose="02040503050406030204" pitchFamily="18" charset="0"/>
                              <a:ea typeface="Calibri" panose="020F0502020204030204" pitchFamily="34" charset="0"/>
                            </a:rPr>
                            <m:t>+1</m:t>
                          </m:r>
                        </m:sup>
                      </m:sSup>
                      <m:r>
                        <a:rPr lang="en-GB" sz="2400">
                          <a:latin typeface="Cambria Math" panose="02040503050406030204" pitchFamily="18" charset="0"/>
                          <a:ea typeface="Times New Roman" panose="02020603050405020304" pitchFamily="18" charset="0"/>
                        </a:rPr>
                        <m:t>=</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𝐱</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r>
                        <a:rPr lang="en-GB" sz="2400">
                          <a:latin typeface="Cambria Math" panose="02040503050406030204" pitchFamily="18" charset="0"/>
                          <a:ea typeface="Calibri" panose="020F0502020204030204" pitchFamily="34" charset="0"/>
                        </a:rPr>
                        <m:t>+</m:t>
                      </m:r>
                      <m:r>
                        <a:rPr lang="en-GB" sz="2400">
                          <a:latin typeface="Cambria Math" panose="02040503050406030204" pitchFamily="18" charset="0"/>
                          <a:ea typeface="Times New Roman" panose="02020603050405020304" pitchFamily="18" charset="0"/>
                        </a:rPr>
                        <m:t>∆</m:t>
                      </m:r>
                      <m:r>
                        <a:rPr lang="en-GB" sz="2400">
                          <a:latin typeface="Cambria Math" panose="02040503050406030204" pitchFamily="18" charset="0"/>
                          <a:ea typeface="Times New Roman" panose="02020603050405020304" pitchFamily="18" charset="0"/>
                        </a:rPr>
                        <m:t>𝑡</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 </m:t>
                              </m:r>
                              <m:r>
                                <a:rPr lang="en-GB" sz="2400" b="1">
                                  <a:latin typeface="Cambria Math" panose="02040503050406030204" pitchFamily="18" charset="0"/>
                                  <a:ea typeface="Calibri" panose="020F0502020204030204" pitchFamily="34" charset="0"/>
                                </a:rPr>
                                <m:t>𝐯</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oMath>
                  </m:oMathPara>
                </a14:m>
                <a:endParaRPr lang="en-GB" sz="2400" dirty="0">
                  <a:latin typeface="Cambria Math" panose="020405030504060302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𝐯</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r>
                            <a:rPr lang="en-GB" sz="2400">
                              <a:latin typeface="Cambria Math" panose="02040503050406030204" pitchFamily="18" charset="0"/>
                              <a:ea typeface="Calibri" panose="020F0502020204030204" pitchFamily="34" charset="0"/>
                            </a:rPr>
                            <m:t>+1</m:t>
                          </m:r>
                        </m:sup>
                      </m:sSup>
                      <m:r>
                        <a:rPr lang="en-GB" sz="2400">
                          <a:latin typeface="Cambria Math" panose="02040503050406030204" pitchFamily="18" charset="0"/>
                          <a:ea typeface="Times New Roman" panose="02020603050405020304" pitchFamily="18" charset="0"/>
                        </a:rPr>
                        <m:t>=</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𝐯</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r>
                        <a:rPr lang="en-GB" sz="2400">
                          <a:latin typeface="Cambria Math" panose="02040503050406030204" pitchFamily="18" charset="0"/>
                          <a:ea typeface="Calibri" panose="020F0502020204030204" pitchFamily="34" charset="0"/>
                        </a:rPr>
                        <m:t>+</m:t>
                      </m:r>
                      <m:r>
                        <a:rPr lang="en-GB" sz="2400">
                          <a:latin typeface="Cambria Math" panose="02040503050406030204" pitchFamily="18" charset="0"/>
                          <a:ea typeface="Times New Roman" panose="02020603050405020304" pitchFamily="18" charset="0"/>
                        </a:rPr>
                        <m:t>∆</m:t>
                      </m:r>
                      <m:r>
                        <a:rPr lang="en-GB" sz="2400">
                          <a:latin typeface="Cambria Math" panose="02040503050406030204" pitchFamily="18" charset="0"/>
                          <a:ea typeface="Times New Roman" panose="02020603050405020304" pitchFamily="18" charset="0"/>
                        </a:rPr>
                        <m:t>𝑡</m:t>
                      </m:r>
                      <m:sSup>
                        <m:sSupPr>
                          <m:ctrlPr>
                            <a:rPr lang="en-GB" sz="2400" i="1">
                              <a:latin typeface="Cambria Math" panose="02040503050406030204" pitchFamily="18" charset="0"/>
                              <a:ea typeface="Calibri" panose="020F0502020204030204" pitchFamily="34" charset="0"/>
                            </a:rPr>
                          </m:ctrlPr>
                        </m:sSupPr>
                        <m:e>
                          <m:sSub>
                            <m:sSubPr>
                              <m:ctrlPr>
                                <a:rPr lang="en-GB" sz="2400" b="1" i="1">
                                  <a:latin typeface="Cambria Math" panose="02040503050406030204" pitchFamily="18" charset="0"/>
                                  <a:ea typeface="Calibri" panose="020F0502020204030204" pitchFamily="34" charset="0"/>
                                </a:rPr>
                              </m:ctrlPr>
                            </m:sSubPr>
                            <m:e>
                              <m:r>
                                <a:rPr lang="en-GB" sz="2400" b="1">
                                  <a:latin typeface="Cambria Math" panose="02040503050406030204" pitchFamily="18" charset="0"/>
                                  <a:ea typeface="Calibri" panose="020F0502020204030204" pitchFamily="34" charset="0"/>
                                </a:rPr>
                                <m:t> </m:t>
                              </m:r>
                              <m:r>
                                <a:rPr lang="en-GB" sz="2400" b="1">
                                  <a:latin typeface="Cambria Math" panose="02040503050406030204" pitchFamily="18" charset="0"/>
                                  <a:ea typeface="Calibri" panose="020F0502020204030204" pitchFamily="34" charset="0"/>
                                </a:rPr>
                                <m:t>𝐚</m:t>
                              </m:r>
                            </m:e>
                            <m:sub>
                              <m:r>
                                <a:rPr lang="en-GB" sz="2400" b="1">
                                  <a:latin typeface="Cambria Math" panose="02040503050406030204" pitchFamily="18" charset="0"/>
                                  <a:ea typeface="Calibri" panose="020F0502020204030204" pitchFamily="34" charset="0"/>
                                </a:rPr>
                                <m:t>𝐢</m:t>
                              </m:r>
                            </m:sub>
                          </m:sSub>
                        </m:e>
                        <m:sup>
                          <m:r>
                            <a:rPr lang="en-GB" sz="2400">
                              <a:latin typeface="Cambria Math" panose="02040503050406030204" pitchFamily="18" charset="0"/>
                              <a:ea typeface="Calibri" panose="020F0502020204030204" pitchFamily="34" charset="0"/>
                            </a:rPr>
                            <m:t>𝑡</m:t>
                          </m:r>
                        </m:sup>
                      </m:sSup>
                    </m:oMath>
                  </m:oMathPara>
                </a14:m>
                <a:endParaRPr lang="en-GB" sz="2400" dirty="0">
                  <a:latin typeface="Cambria Math" panose="020405030504060302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400" i="1">
                              <a:latin typeface="Cambria Math" panose="02040503050406030204" pitchFamily="18" charset="0"/>
                            </a:rPr>
                          </m:ctrlPr>
                        </m:sSupPr>
                        <m:e>
                          <m:sSub>
                            <m:sSubPr>
                              <m:ctrlPr>
                                <a:rPr lang="en-GB" sz="2400" i="1">
                                  <a:latin typeface="Cambria Math" panose="02040503050406030204" pitchFamily="18" charset="0"/>
                                </a:rPr>
                              </m:ctrlPr>
                            </m:sSubPr>
                            <m:e>
                              <m:r>
                                <a:rPr lang="en-GB" sz="2400">
                                  <a:latin typeface="Cambria Math" panose="02040503050406030204" pitchFamily="18" charset="0"/>
                                  <a:ea typeface="Calibri" panose="020F0502020204030204" pitchFamily="34" charset="0"/>
                                </a:rPr>
                                <m:t>𝜌</m:t>
                              </m:r>
                            </m:e>
                            <m:sub>
                              <m:r>
                                <a:rPr lang="en-GB" sz="2400">
                                  <a:latin typeface="Cambria Math" panose="02040503050406030204" pitchFamily="18" charset="0"/>
                                  <a:ea typeface="Calibri" panose="020F0502020204030204" pitchFamily="34" charset="0"/>
                                </a:rPr>
                                <m:t>𝑖</m:t>
                              </m:r>
                            </m:sub>
                          </m:sSub>
                        </m:e>
                        <m:sup>
                          <m:r>
                            <a:rPr lang="en-GB" sz="2400">
                              <a:latin typeface="Cambria Math" panose="02040503050406030204" pitchFamily="18" charset="0"/>
                              <a:ea typeface="Calibri" panose="020F0502020204030204" pitchFamily="34" charset="0"/>
                            </a:rPr>
                            <m:t>𝑡</m:t>
                          </m:r>
                          <m:r>
                            <a:rPr lang="en-GB" sz="2400">
                              <a:latin typeface="Cambria Math" panose="02040503050406030204" pitchFamily="18" charset="0"/>
                              <a:ea typeface="Calibri" panose="020F0502020204030204" pitchFamily="34" charset="0"/>
                            </a:rPr>
                            <m:t>+1</m:t>
                          </m:r>
                        </m:sup>
                      </m:sSup>
                      <m:r>
                        <a:rPr lang="en-GB" sz="2400">
                          <a:latin typeface="Cambria Math" panose="02040503050406030204" pitchFamily="18" charset="0"/>
                          <a:ea typeface="Times New Roman" panose="02020603050405020304" pitchFamily="18" charset="0"/>
                        </a:rPr>
                        <m:t>=</m:t>
                      </m:r>
                      <m:sSup>
                        <m:sSupPr>
                          <m:ctrlPr>
                            <a:rPr lang="en-GB" sz="2400" i="1">
                              <a:latin typeface="Cambria Math" panose="02040503050406030204" pitchFamily="18" charset="0"/>
                            </a:rPr>
                          </m:ctrlPr>
                        </m:sSupPr>
                        <m:e>
                          <m:sSub>
                            <m:sSubPr>
                              <m:ctrlPr>
                                <a:rPr lang="en-GB" sz="2400" i="1">
                                  <a:latin typeface="Cambria Math" panose="02040503050406030204" pitchFamily="18" charset="0"/>
                                </a:rPr>
                              </m:ctrlPr>
                            </m:sSubPr>
                            <m:e>
                              <m:r>
                                <a:rPr lang="en-GB" sz="2400">
                                  <a:latin typeface="Cambria Math" panose="02040503050406030204" pitchFamily="18" charset="0"/>
                                  <a:ea typeface="Calibri" panose="020F0502020204030204" pitchFamily="34" charset="0"/>
                                </a:rPr>
                                <m:t>𝜌</m:t>
                              </m:r>
                            </m:e>
                            <m:sub>
                              <m:r>
                                <a:rPr lang="en-GB" sz="2400">
                                  <a:latin typeface="Cambria Math" panose="02040503050406030204" pitchFamily="18" charset="0"/>
                                  <a:ea typeface="Calibri" panose="020F0502020204030204" pitchFamily="34" charset="0"/>
                                </a:rPr>
                                <m:t>𝑖</m:t>
                              </m:r>
                            </m:sub>
                          </m:sSub>
                        </m:e>
                        <m:sup>
                          <m:r>
                            <a:rPr lang="en-GB" sz="2400">
                              <a:latin typeface="Cambria Math" panose="02040503050406030204" pitchFamily="18" charset="0"/>
                              <a:ea typeface="Calibri" panose="020F0502020204030204" pitchFamily="34" charset="0"/>
                            </a:rPr>
                            <m:t>𝑡</m:t>
                          </m:r>
                        </m:sup>
                      </m:sSup>
                      <m:r>
                        <a:rPr lang="en-GB" sz="2400">
                          <a:latin typeface="Cambria Math" panose="02040503050406030204" pitchFamily="18" charset="0"/>
                          <a:ea typeface="Calibri" panose="020F0502020204030204" pitchFamily="34" charset="0"/>
                        </a:rPr>
                        <m:t>+</m:t>
                      </m:r>
                      <m:r>
                        <a:rPr lang="en-GB" sz="2400">
                          <a:latin typeface="Cambria Math" panose="02040503050406030204" pitchFamily="18" charset="0"/>
                          <a:ea typeface="Times New Roman" panose="02020603050405020304" pitchFamily="18" charset="0"/>
                        </a:rPr>
                        <m:t>∆</m:t>
                      </m:r>
                      <m:r>
                        <a:rPr lang="en-GB" sz="2400">
                          <a:latin typeface="Cambria Math" panose="02040503050406030204" pitchFamily="18" charset="0"/>
                          <a:ea typeface="Times New Roman" panose="02020603050405020304" pitchFamily="18" charset="0"/>
                        </a:rPr>
                        <m:t>𝑡</m:t>
                      </m:r>
                      <m:sSup>
                        <m:sSupPr>
                          <m:ctrlPr>
                            <a:rPr lang="en-GB" sz="2400" i="1">
                              <a:latin typeface="Cambria Math" panose="02040503050406030204" pitchFamily="18" charset="0"/>
                            </a:rPr>
                          </m:ctrlPr>
                        </m:sSupPr>
                        <m:e>
                          <m:sSub>
                            <m:sSubPr>
                              <m:ctrlPr>
                                <a:rPr lang="en-GB" sz="2400" i="1">
                                  <a:latin typeface="Cambria Math" panose="02040503050406030204" pitchFamily="18" charset="0"/>
                                </a:rPr>
                              </m:ctrlPr>
                            </m:sSubPr>
                            <m:e>
                              <m:r>
                                <a:rPr lang="en-GB" sz="2400">
                                  <a:latin typeface="Cambria Math" panose="02040503050406030204" pitchFamily="18" charset="0"/>
                                  <a:ea typeface="Calibri" panose="020F0502020204030204" pitchFamily="34" charset="0"/>
                                </a:rPr>
                                <m:t> </m:t>
                              </m:r>
                              <m:r>
                                <a:rPr lang="en-GB" sz="2400">
                                  <a:latin typeface="Cambria Math" panose="02040503050406030204" pitchFamily="18" charset="0"/>
                                  <a:ea typeface="Calibri" panose="020F0502020204030204" pitchFamily="34" charset="0"/>
                                </a:rPr>
                                <m:t>𝐷</m:t>
                              </m:r>
                            </m:e>
                            <m:sub>
                              <m:r>
                                <a:rPr lang="en-GB" sz="2400">
                                  <a:latin typeface="Cambria Math" panose="02040503050406030204" pitchFamily="18" charset="0"/>
                                  <a:ea typeface="Calibri" panose="020F0502020204030204" pitchFamily="34" charset="0"/>
                                </a:rPr>
                                <m:t>𝑖</m:t>
                              </m:r>
                            </m:sub>
                          </m:sSub>
                        </m:e>
                        <m:sup>
                          <m:r>
                            <a:rPr lang="en-GB" sz="2400">
                              <a:latin typeface="Cambria Math" panose="02040503050406030204" pitchFamily="18" charset="0"/>
                              <a:ea typeface="Calibri" panose="020F0502020204030204" pitchFamily="34" charset="0"/>
                            </a:rPr>
                            <m:t>𝑡</m:t>
                          </m:r>
                        </m:sup>
                      </m:sSup>
                    </m:oMath>
                  </m:oMathPara>
                </a14:m>
                <a:endParaRPr lang="en-GB" sz="2400" dirty="0"/>
              </a:p>
            </p:txBody>
          </p:sp>
        </mc:Choice>
        <mc:Fallback xmlns="">
          <p:sp>
            <p:nvSpPr>
              <p:cNvPr id="4" name="Rectangle 3">
                <a:extLst>
                  <a:ext uri="{FF2B5EF4-FFF2-40B4-BE49-F238E27FC236}">
                    <a16:creationId xmlns:a16="http://schemas.microsoft.com/office/drawing/2014/main" id="{7CD9CDB7-67F1-42C9-963D-97FFCA374BA5}"/>
                  </a:ext>
                </a:extLst>
              </p:cNvPr>
              <p:cNvSpPr>
                <a:spLocks noRot="1" noChangeAspect="1" noMove="1" noResize="1" noEditPoints="1" noAdjustHandles="1" noChangeArrowheads="1" noChangeShapeType="1" noTextEdit="1"/>
              </p:cNvSpPr>
              <p:nvPr/>
            </p:nvSpPr>
            <p:spPr>
              <a:xfrm>
                <a:off x="838200" y="3717032"/>
                <a:ext cx="4572000" cy="1604606"/>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6228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DB92-192B-469D-815B-D4AD5410CE60}"/>
              </a:ext>
            </a:extLst>
          </p:cNvPr>
          <p:cNvSpPr>
            <a:spLocks noGrp="1"/>
          </p:cNvSpPr>
          <p:nvPr>
            <p:ph type="title"/>
          </p:nvPr>
        </p:nvSpPr>
        <p:spPr>
          <a:xfrm>
            <a:off x="838200" y="764704"/>
            <a:ext cx="7543800" cy="638175"/>
          </a:xfrm>
        </p:spPr>
        <p:txBody>
          <a:bodyPr/>
          <a:lstStyle/>
          <a:p>
            <a:r>
              <a:rPr lang="en-GB" dirty="0"/>
              <a:t>Integrating the equations</a:t>
            </a:r>
            <a:br>
              <a:rPr lang="en-GB" dirty="0"/>
            </a:br>
            <a:r>
              <a:rPr lang="en-GB" dirty="0"/>
              <a:t> (more advanced and accurate)</a:t>
            </a:r>
          </a:p>
        </p:txBody>
      </p:sp>
      <p:sp>
        <p:nvSpPr>
          <p:cNvPr id="3" name="Content Placeholder 2">
            <a:extLst>
              <a:ext uri="{FF2B5EF4-FFF2-40B4-BE49-F238E27FC236}">
                <a16:creationId xmlns:a16="http://schemas.microsoft.com/office/drawing/2014/main" id="{8820F184-189C-4DBE-8B67-ABF78D5BB236}"/>
              </a:ext>
            </a:extLst>
          </p:cNvPr>
          <p:cNvSpPr>
            <a:spLocks noGrp="1"/>
          </p:cNvSpPr>
          <p:nvPr>
            <p:ph idx="1"/>
          </p:nvPr>
        </p:nvSpPr>
        <p:spPr/>
        <p:txBody>
          <a:bodyPr/>
          <a:lstStyle/>
          <a:p>
            <a:r>
              <a:rPr lang="en-GB" dirty="0"/>
              <a:t>A more accurate scheme is this predictor-corrector scheme: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Need to store 2 sets of data for each particle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7303A03-507B-4B1B-84EF-924CEA23C69A}"/>
                  </a:ext>
                </a:extLst>
              </p:cNvPr>
              <p:cNvSpPr/>
              <p:nvPr/>
            </p:nvSpPr>
            <p:spPr>
              <a:xfrm>
                <a:off x="395536" y="2492896"/>
                <a:ext cx="4572000" cy="1564339"/>
              </a:xfrm>
              <a:prstGeom prst="rect">
                <a:avLst/>
              </a:prstGeom>
            </p:spPr>
            <p:txBody>
              <a:bodyPr>
                <a:spAutoFit/>
              </a:bodyPr>
              <a:lstStyle/>
              <a:p>
                <a:pPr marL="457200" indent="-9525">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smtClean="0">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mbria Math" panose="02040503050406030204" pitchFamily="18"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b="1" i="1" smtClean="0">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m:t>
                          </m:r>
                          <m:f>
                            <m:fPr>
                              <m:ctrlPr>
                                <a:rPr lang="en-GB" sz="2000" i="1">
                                  <a:latin typeface="Cambria Math" panose="02040503050406030204" pitchFamily="18" charset="0"/>
                                  <a:ea typeface="Calibri" panose="020F0502020204030204" pitchFamily="34" charset="0"/>
                                </a:rPr>
                              </m:ctrlPr>
                            </m:fPr>
                            <m:num>
                              <m:r>
                                <a:rPr lang="en-GB" sz="2000">
                                  <a:latin typeface="Cambria Math" panose="02040503050406030204" pitchFamily="18" charset="0"/>
                                  <a:ea typeface="Calibri" panose="020F0502020204030204" pitchFamily="34" charset="0"/>
                                </a:rPr>
                                <m:t>1</m:t>
                              </m:r>
                            </m:num>
                            <m:den>
                              <m:r>
                                <a:rPr lang="en-GB" sz="2000">
                                  <a:latin typeface="Cambria Math" panose="02040503050406030204" pitchFamily="18" charset="0"/>
                                  <a:ea typeface="Calibri" panose="020F0502020204030204" pitchFamily="34" charset="0"/>
                                </a:rPr>
                                <m:t>2</m:t>
                              </m:r>
                            </m:den>
                          </m:f>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𝐚</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libri" panose="020F0502020204030204" pitchFamily="34"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 </m:t>
                              </m:r>
                              <m:r>
                                <a:rPr lang="en-GB" sz="2000">
                                  <a:latin typeface="Cambria Math" panose="02040503050406030204" pitchFamily="18" charset="0"/>
                                  <a:ea typeface="Calibri" panose="020F0502020204030204" pitchFamily="34" charset="0"/>
                                </a:rPr>
                                <m:t>𝐷</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libri" panose="020F0502020204030204" pitchFamily="34" charset="0"/>
                  <a:ea typeface="Calibri" panose="020F0502020204030204" pitchFamily="34" charset="0"/>
                </a:endParaRPr>
              </a:p>
            </p:txBody>
          </p:sp>
        </mc:Choice>
        <mc:Fallback xmlns="">
          <p:sp>
            <p:nvSpPr>
              <p:cNvPr id="4" name="Rectangle 3">
                <a:extLst>
                  <a:ext uri="{FF2B5EF4-FFF2-40B4-BE49-F238E27FC236}">
                    <a16:creationId xmlns:a16="http://schemas.microsoft.com/office/drawing/2014/main" id="{47303A03-507B-4B1B-84EF-924CEA23C69A}"/>
                  </a:ext>
                </a:extLst>
              </p:cNvPr>
              <p:cNvSpPr>
                <a:spLocks noRot="1" noChangeAspect="1" noMove="1" noResize="1" noEditPoints="1" noAdjustHandles="1" noChangeArrowheads="1" noChangeShapeType="1" noTextEdit="1"/>
              </p:cNvSpPr>
              <p:nvPr/>
            </p:nvSpPr>
            <p:spPr>
              <a:xfrm>
                <a:off x="395536" y="2492896"/>
                <a:ext cx="4572000" cy="156433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3CD850B-5E23-4D48-8300-AFEF9CECEEC6}"/>
                  </a:ext>
                </a:extLst>
              </p:cNvPr>
              <p:cNvSpPr/>
              <p:nvPr/>
            </p:nvSpPr>
            <p:spPr>
              <a:xfrm>
                <a:off x="4572000" y="2492896"/>
                <a:ext cx="4572000" cy="1596334"/>
              </a:xfrm>
              <a:prstGeom prst="rect">
                <a:avLst/>
              </a:prstGeom>
            </p:spPr>
            <p:txBody>
              <a:bodyPr>
                <a:spAutoFit/>
              </a:bodyPr>
              <a:lstStyle/>
              <a:p>
                <a:pPr marL="457200" indent="-9525">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acc>
                            <m:accPr>
                              <m:chr m:val="̅"/>
                              <m:ctrlPr>
                                <a:rPr lang="en-GB" sz="2000" b="1" i="1">
                                  <a:latin typeface="Cambria Math" panose="02040503050406030204" pitchFamily="18" charset="0"/>
                                  <a:ea typeface="Calibri" panose="020F0502020204030204" pitchFamily="34" charset="0"/>
                                </a:rPr>
                              </m:ctrlPr>
                            </m:acc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acc>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oMath>
                  </m:oMathPara>
                </a14:m>
                <a:endParaRPr lang="en-GB" sz="2000" dirty="0">
                  <a:latin typeface="Calibri" panose="020F0502020204030204" pitchFamily="34"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acc>
                                <m:accPr>
                                  <m:chr m:val="̅"/>
                                  <m:ctrlPr>
                                    <a:rPr lang="en-GB" sz="2000" b="1" i="1">
                                      <a:latin typeface="Cambria Math" panose="02040503050406030204" pitchFamily="18" charset="0"/>
                                      <a:ea typeface="Calibri" panose="020F0502020204030204" pitchFamily="34" charset="0"/>
                                    </a:rPr>
                                  </m:ctrlPr>
                                </m:accPr>
                                <m:e>
                                  <m:r>
                                    <a:rPr lang="en-GB" sz="2000" b="1">
                                      <a:latin typeface="Cambria Math" panose="02040503050406030204" pitchFamily="18" charset="0"/>
                                      <a:ea typeface="Calibri" panose="020F0502020204030204" pitchFamily="34" charset="0"/>
                                    </a:rPr>
                                    <m:t>𝐯</m:t>
                                  </m:r>
                                </m:e>
                              </m:acc>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m:t>
                          </m:r>
                          <m:f>
                            <m:fPr>
                              <m:ctrlPr>
                                <a:rPr lang="en-GB" sz="2000" i="1">
                                  <a:latin typeface="Cambria Math" panose="02040503050406030204" pitchFamily="18" charset="0"/>
                                  <a:ea typeface="Calibri" panose="020F0502020204030204" pitchFamily="34" charset="0"/>
                                </a:rPr>
                              </m:ctrlPr>
                            </m:fPr>
                            <m:num>
                              <m:r>
                                <a:rPr lang="en-GB" sz="2000">
                                  <a:latin typeface="Cambria Math" panose="02040503050406030204" pitchFamily="18" charset="0"/>
                                  <a:ea typeface="Calibri" panose="020F0502020204030204" pitchFamily="34" charset="0"/>
                                </a:rPr>
                                <m:t>1</m:t>
                              </m:r>
                            </m:num>
                            <m:den>
                              <m:r>
                                <a:rPr lang="en-GB" sz="2000">
                                  <a:latin typeface="Cambria Math" panose="02040503050406030204" pitchFamily="18" charset="0"/>
                                  <a:ea typeface="Calibri" panose="020F0502020204030204" pitchFamily="34" charset="0"/>
                                </a:rPr>
                                <m:t>2</m:t>
                              </m:r>
                            </m:den>
                          </m:f>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r>
                                <a:rPr lang="en-GB" sz="2000" b="1">
                                  <a:latin typeface="Cambria Math" panose="02040503050406030204" pitchFamily="18" charset="0"/>
                                  <a:ea typeface="Calibri" panose="020F0502020204030204" pitchFamily="34" charset="0"/>
                                </a:rPr>
                                <m:t>𝐚</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m:t>
                          </m:r>
                          <m:f>
                            <m:fPr>
                              <m:ctrlPr>
                                <a:rPr lang="en-GB" sz="2000" i="1">
                                  <a:latin typeface="Cambria Math" panose="02040503050406030204" pitchFamily="18" charset="0"/>
                                  <a:ea typeface="Calibri" panose="020F0502020204030204" pitchFamily="34" charset="0"/>
                                </a:rPr>
                              </m:ctrlPr>
                            </m:fPr>
                            <m:num>
                              <m:r>
                                <a:rPr lang="en-GB" sz="2000">
                                  <a:latin typeface="Cambria Math" panose="02040503050406030204" pitchFamily="18" charset="0"/>
                                  <a:ea typeface="Calibri" panose="020F0502020204030204" pitchFamily="34" charset="0"/>
                                </a:rPr>
                                <m:t>1</m:t>
                              </m:r>
                            </m:num>
                            <m:den>
                              <m:r>
                                <a:rPr lang="en-GB" sz="2000">
                                  <a:latin typeface="Cambria Math" panose="02040503050406030204" pitchFamily="18" charset="0"/>
                                  <a:ea typeface="Calibri" panose="020F0502020204030204" pitchFamily="34" charset="0"/>
                                </a:rPr>
                                <m:t>2</m:t>
                              </m:r>
                            </m:den>
                          </m:f>
                        </m:sup>
                      </m:sSup>
                    </m:oMath>
                  </m:oMathPara>
                </a14:m>
                <a:endParaRPr lang="en-GB" sz="2000" dirty="0">
                  <a:latin typeface="Calibri" panose="020F0502020204030204" pitchFamily="34" charset="0"/>
                  <a:ea typeface="Calibri" panose="020F0502020204030204" pitchFamily="34" charset="0"/>
                </a:endParaRPr>
              </a:p>
              <a:p>
                <a:pPr marL="457200" indent="457200">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acc>
                                <m:accPr>
                                  <m:chr m:val="̅"/>
                                  <m:ctrlPr>
                                    <a:rPr lang="en-GB" sz="2000" i="1">
                                      <a:latin typeface="Cambria Math" panose="02040503050406030204" pitchFamily="18" charset="0"/>
                                      <a:ea typeface="Calibri" panose="020F0502020204030204" pitchFamily="34" charset="0"/>
                                    </a:rPr>
                                  </m:ctrlPr>
                                </m:accPr>
                                <m:e>
                                  <m:r>
                                    <a:rPr lang="en-GB" sz="2000">
                                      <a:latin typeface="Cambria Math" panose="02040503050406030204" pitchFamily="18" charset="0"/>
                                      <a:ea typeface="Calibri" panose="020F0502020204030204" pitchFamily="34" charset="0"/>
                                    </a:rPr>
                                    <m:t>𝜌</m:t>
                                  </m:r>
                                </m:e>
                              </m:acc>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Times New Roman" panose="02020603050405020304" pitchFamily="18"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r>
                        <a:rPr lang="en-GB" sz="2000">
                          <a:latin typeface="Cambria Math" panose="02040503050406030204" pitchFamily="18" charset="0"/>
                          <a:ea typeface="Calibri" panose="020F0502020204030204" pitchFamily="34" charset="0"/>
                        </a:rPr>
                        <m:t>+0.5</m:t>
                      </m:r>
                      <m:r>
                        <a:rPr lang="en-GB" sz="2000">
                          <a:latin typeface="Cambria Math" panose="02040503050406030204" pitchFamily="18" charset="0"/>
                          <a:ea typeface="Times New Roman" panose="02020603050405020304" pitchFamily="18" charset="0"/>
                        </a:rPr>
                        <m:t>∆</m:t>
                      </m:r>
                      <m:r>
                        <a:rPr lang="en-GB" sz="2000">
                          <a:latin typeface="Cambria Math" panose="02040503050406030204" pitchFamily="18" charset="0"/>
                          <a:ea typeface="Times New Roman" panose="02020603050405020304" pitchFamily="18" charset="0"/>
                        </a:rPr>
                        <m:t>𝑡</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 </m:t>
                              </m:r>
                              <m:r>
                                <a:rPr lang="en-GB" sz="2000">
                                  <a:latin typeface="Cambria Math" panose="02040503050406030204" pitchFamily="18" charset="0"/>
                                  <a:ea typeface="Calibri" panose="020F0502020204030204" pitchFamily="34" charset="0"/>
                                </a:rPr>
                                <m:t>𝐷</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oMath>
                  </m:oMathPara>
                </a14:m>
                <a:endParaRPr lang="en-GB" sz="2000" dirty="0">
                  <a:latin typeface="Calibri" panose="020F0502020204030204" pitchFamily="34" charset="0"/>
                  <a:ea typeface="Calibri" panose="020F0502020204030204" pitchFamily="34" charset="0"/>
                </a:endParaRPr>
              </a:p>
            </p:txBody>
          </p:sp>
        </mc:Choice>
        <mc:Fallback xmlns="">
          <p:sp>
            <p:nvSpPr>
              <p:cNvPr id="5" name="Rectangle 4">
                <a:extLst>
                  <a:ext uri="{FF2B5EF4-FFF2-40B4-BE49-F238E27FC236}">
                    <a16:creationId xmlns:a16="http://schemas.microsoft.com/office/drawing/2014/main" id="{83CD850B-5E23-4D48-8300-AFEF9CECEEC6}"/>
                  </a:ext>
                </a:extLst>
              </p:cNvPr>
              <p:cNvSpPr>
                <a:spLocks noRot="1" noChangeAspect="1" noMove="1" noResize="1" noEditPoints="1" noAdjustHandles="1" noChangeArrowheads="1" noChangeShapeType="1" noTextEdit="1"/>
              </p:cNvSpPr>
              <p:nvPr/>
            </p:nvSpPr>
            <p:spPr>
              <a:xfrm>
                <a:off x="4572000" y="2492896"/>
                <a:ext cx="4572000" cy="159633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CE0A42C-7B83-4D44-8D28-42C65284994D}"/>
                  </a:ext>
                </a:extLst>
              </p:cNvPr>
              <p:cNvSpPr/>
              <p:nvPr/>
            </p:nvSpPr>
            <p:spPr>
              <a:xfrm>
                <a:off x="838200" y="4203169"/>
                <a:ext cx="4572000" cy="1341521"/>
              </a:xfrm>
              <a:prstGeom prst="rect">
                <a:avLst/>
              </a:prstGeom>
            </p:spPr>
            <p:txBody>
              <a:bodyPr>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smtClean="0">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m:t>
                          </m:r>
                        </m:sup>
                      </m:sSup>
                      <m:r>
                        <a:rPr lang="en-GB" sz="2000">
                          <a:latin typeface="Cambria Math" panose="02040503050406030204" pitchFamily="18" charset="0"/>
                          <a:ea typeface="Times New Roman" panose="02020603050405020304" pitchFamily="18" charset="0"/>
                        </a:rPr>
                        <m:t>=2 </m:t>
                      </m:r>
                      <m:sSup>
                        <m:sSupPr>
                          <m:ctrlPr>
                            <a:rPr lang="en-GB" sz="2000" i="1">
                              <a:latin typeface="Cambria Math" panose="02040503050406030204" pitchFamily="18" charset="0"/>
                              <a:ea typeface="Calibri" panose="020F0502020204030204" pitchFamily="34" charset="0"/>
                            </a:rPr>
                          </m:ctrlPr>
                        </m:sSupPr>
                        <m:e>
                          <m:acc>
                            <m:accPr>
                              <m:chr m:val="̅"/>
                              <m:ctrlPr>
                                <a:rPr lang="en-GB" sz="2000" b="1" i="1">
                                  <a:latin typeface="Cambria Math" panose="02040503050406030204" pitchFamily="18" charset="0"/>
                                  <a:ea typeface="Calibri" panose="020F0502020204030204" pitchFamily="34" charset="0"/>
                                </a:rPr>
                              </m:ctrlPr>
                            </m:acc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acc>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Calibri" panose="020F0502020204030204" pitchFamily="34"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𝐱</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mbria Math" panose="02040503050406030204" pitchFamily="18"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m:t>
                          </m:r>
                        </m:sup>
                      </m:sSup>
                      <m:r>
                        <a:rPr lang="en-GB" sz="2000">
                          <a:latin typeface="Cambria Math" panose="02040503050406030204" pitchFamily="18" charset="0"/>
                          <a:ea typeface="Times New Roman" panose="02020603050405020304" pitchFamily="18" charset="0"/>
                        </a:rPr>
                        <m:t>=2</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 </m:t>
                              </m:r>
                              <m:acc>
                                <m:accPr>
                                  <m:chr m:val="̅"/>
                                  <m:ctrlPr>
                                    <a:rPr lang="en-GB" sz="2000" b="1" i="1">
                                      <a:latin typeface="Cambria Math" panose="02040503050406030204" pitchFamily="18" charset="0"/>
                                      <a:ea typeface="Calibri" panose="020F0502020204030204" pitchFamily="34" charset="0"/>
                                    </a:rPr>
                                  </m:ctrlPr>
                                </m:accPr>
                                <m:e>
                                  <m:r>
                                    <a:rPr lang="en-GB" sz="2000" b="1">
                                      <a:latin typeface="Cambria Math" panose="02040503050406030204" pitchFamily="18" charset="0"/>
                                      <a:ea typeface="Calibri" panose="020F0502020204030204" pitchFamily="34" charset="0"/>
                                    </a:rPr>
                                    <m:t>𝐯</m:t>
                                  </m:r>
                                </m:e>
                              </m:acc>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r>
                        <a:rPr lang="en-GB" sz="2000">
                          <a:latin typeface="Cambria Math" panose="02040503050406030204" pitchFamily="18" charset="0"/>
                          <a:ea typeface="Calibri" panose="020F0502020204030204" pitchFamily="34" charset="0"/>
                        </a:rPr>
                        <m:t>−</m:t>
                      </m:r>
                      <m:sSup>
                        <m:sSupPr>
                          <m:ctrlPr>
                            <a:rPr lang="en-GB" sz="2000" i="1">
                              <a:latin typeface="Cambria Math" panose="02040503050406030204" pitchFamily="18" charset="0"/>
                              <a:ea typeface="Calibri" panose="020F0502020204030204" pitchFamily="34" charset="0"/>
                            </a:rPr>
                          </m:ctrlPr>
                        </m:sSupPr>
                        <m:e>
                          <m:sSub>
                            <m:sSubPr>
                              <m:ctrlPr>
                                <a:rPr lang="en-GB" sz="2000" b="1" i="1">
                                  <a:latin typeface="Cambria Math" panose="02040503050406030204" pitchFamily="18" charset="0"/>
                                  <a:ea typeface="Calibri" panose="020F0502020204030204" pitchFamily="34" charset="0"/>
                                </a:rPr>
                              </m:ctrlPr>
                            </m:sSubPr>
                            <m:e>
                              <m:r>
                                <a:rPr lang="en-GB" sz="2000" b="1">
                                  <a:latin typeface="Cambria Math" panose="02040503050406030204" pitchFamily="18" charset="0"/>
                                  <a:ea typeface="Calibri" panose="020F0502020204030204" pitchFamily="34" charset="0"/>
                                </a:rPr>
                                <m:t>𝐯</m:t>
                              </m:r>
                            </m:e>
                            <m:sub>
                              <m:r>
                                <a:rPr lang="en-GB" sz="2000" b="1">
                                  <a:latin typeface="Cambria Math" panose="02040503050406030204" pitchFamily="18" charset="0"/>
                                  <a:ea typeface="Calibri" panose="020F0502020204030204" pitchFamily="34" charset="0"/>
                                </a:rPr>
                                <m:t>𝐢</m:t>
                              </m:r>
                            </m:sub>
                          </m:sSub>
                        </m:e>
                        <m:sup>
                          <m:r>
                            <a:rPr lang="en-GB" sz="2000">
                              <a:latin typeface="Cambria Math" panose="02040503050406030204" pitchFamily="18" charset="0"/>
                              <a:ea typeface="Calibri" panose="020F0502020204030204" pitchFamily="34" charset="0"/>
                            </a:rPr>
                            <m:t>𝑡</m:t>
                          </m:r>
                        </m:sup>
                      </m:sSup>
                    </m:oMath>
                  </m:oMathPara>
                </a14:m>
                <a:endParaRPr lang="en-GB" sz="2000" dirty="0">
                  <a:latin typeface="Cambria Math" panose="02040503050406030204" pitchFamily="18" charset="0"/>
                  <a:ea typeface="Calibri" panose="020F0502020204030204" pitchFamily="34" charset="0"/>
                </a:endParaRPr>
              </a:p>
              <a:p>
                <a:pPr>
                  <a:lnSpc>
                    <a:spcPct val="107000"/>
                  </a:lnSpc>
                  <a:spcAft>
                    <a:spcPts val="800"/>
                  </a:spcAft>
                </a:pPr>
                <a14:m>
                  <m:oMath xmlns:m="http://schemas.openxmlformats.org/officeDocument/2006/math">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m:t>
                        </m:r>
                      </m:sup>
                    </m:sSup>
                    <m:r>
                      <a:rPr lang="en-GB" sz="2000">
                        <a:latin typeface="Cambria Math" panose="02040503050406030204" pitchFamily="18" charset="0"/>
                        <a:ea typeface="Times New Roman" panose="02020603050405020304" pitchFamily="18" charset="0"/>
                      </a:rPr>
                      <m:t>=2</m:t>
                    </m:r>
                    <m:sSup>
                      <m:sSupPr>
                        <m:ctrlPr>
                          <a:rPr lang="en-GB" sz="2000" i="1">
                            <a:latin typeface="Cambria Math" panose="02040503050406030204" pitchFamily="18" charset="0"/>
                            <a:ea typeface="Calibri" panose="020F0502020204030204" pitchFamily="34" charset="0"/>
                          </a:rPr>
                        </m:ctrlPr>
                      </m:sSupPr>
                      <m:e>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 </m:t>
                            </m:r>
                            <m:acc>
                              <m:accPr>
                                <m:chr m:val="̅"/>
                                <m:ctrlPr>
                                  <a:rPr lang="en-GB" sz="2000" i="1">
                                    <a:latin typeface="Cambria Math" panose="02040503050406030204" pitchFamily="18" charset="0"/>
                                    <a:ea typeface="Calibri" panose="020F0502020204030204" pitchFamily="34" charset="0"/>
                                  </a:rPr>
                                </m:ctrlPr>
                              </m:accPr>
                              <m:e>
                                <m:r>
                                  <a:rPr lang="en-GB" sz="2000">
                                    <a:latin typeface="Cambria Math" panose="02040503050406030204" pitchFamily="18" charset="0"/>
                                    <a:ea typeface="Calibri" panose="020F0502020204030204" pitchFamily="34" charset="0"/>
                                  </a:rPr>
                                  <m:t>𝜌</m:t>
                                </m:r>
                              </m:e>
                            </m:acc>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r>
                          <a:rPr lang="en-GB" sz="2000">
                            <a:latin typeface="Cambria Math" panose="02040503050406030204" pitchFamily="18" charset="0"/>
                            <a:ea typeface="Calibri" panose="020F0502020204030204" pitchFamily="34" charset="0"/>
                          </a:rPr>
                          <m:t>+1/2</m:t>
                        </m:r>
                      </m:sup>
                    </m:sSup>
                    <m:sSup>
                      <m:sSupPr>
                        <m:ctrlPr>
                          <a:rPr lang="en-GB" sz="2000" i="1">
                            <a:latin typeface="Cambria Math" panose="02040503050406030204" pitchFamily="18" charset="0"/>
                            <a:ea typeface="Calibri" panose="020F0502020204030204" pitchFamily="34" charset="0"/>
                          </a:rPr>
                        </m:ctrlPr>
                      </m:sSupPr>
                      <m:e>
                        <m:r>
                          <a:rPr lang="en-GB" sz="2000">
                            <a:latin typeface="Cambria Math" panose="02040503050406030204" pitchFamily="18" charset="0"/>
                            <a:ea typeface="Calibri" panose="020F0502020204030204" pitchFamily="34" charset="0"/>
                          </a:rPr>
                          <m:t>−</m:t>
                        </m:r>
                        <m:sSub>
                          <m:sSubPr>
                            <m:ctrlPr>
                              <a:rPr lang="en-GB" sz="2000" i="1">
                                <a:latin typeface="Cambria Math" panose="02040503050406030204" pitchFamily="18" charset="0"/>
                                <a:ea typeface="Calibri" panose="020F0502020204030204" pitchFamily="34" charset="0"/>
                              </a:rPr>
                            </m:ctrlPr>
                          </m:sSubPr>
                          <m:e>
                            <m:r>
                              <a:rPr lang="en-GB" sz="2000">
                                <a:latin typeface="Cambria Math" panose="02040503050406030204" pitchFamily="18" charset="0"/>
                                <a:ea typeface="Calibri" panose="020F0502020204030204" pitchFamily="34" charset="0"/>
                              </a:rPr>
                              <m:t>𝜌</m:t>
                            </m:r>
                          </m:e>
                          <m:sub>
                            <m:r>
                              <a:rPr lang="en-GB" sz="2000">
                                <a:latin typeface="Cambria Math" panose="02040503050406030204" pitchFamily="18" charset="0"/>
                                <a:ea typeface="Calibri" panose="020F0502020204030204" pitchFamily="34" charset="0"/>
                              </a:rPr>
                              <m:t>𝑖</m:t>
                            </m:r>
                          </m:sub>
                        </m:sSub>
                      </m:e>
                      <m:sup>
                        <m:r>
                          <a:rPr lang="en-GB" sz="2000">
                            <a:latin typeface="Cambria Math" panose="02040503050406030204" pitchFamily="18" charset="0"/>
                            <a:ea typeface="Calibri" panose="020F0502020204030204" pitchFamily="34" charset="0"/>
                          </a:rPr>
                          <m:t>𝑡</m:t>
                        </m:r>
                      </m:sup>
                    </m:sSup>
                  </m:oMath>
                </a14:m>
                <a:r>
                  <a:rPr lang="en-GB" sz="2000" dirty="0">
                    <a:latin typeface="Calibri" panose="020F0502020204030204" pitchFamily="34" charset="0"/>
                    <a:ea typeface="Times New Roman" panose="02020603050405020304" pitchFamily="18" charset="0"/>
                  </a:rPr>
                  <a:t>	</a:t>
                </a:r>
                <a:endParaRPr lang="en-GB" sz="2000" dirty="0">
                  <a:latin typeface="Calibri" panose="020F0502020204030204" pitchFamily="34" charset="0"/>
                  <a:ea typeface="Calibri" panose="020F0502020204030204" pitchFamily="34" charset="0"/>
                </a:endParaRPr>
              </a:p>
            </p:txBody>
          </p:sp>
        </mc:Choice>
        <mc:Fallback xmlns="">
          <p:sp>
            <p:nvSpPr>
              <p:cNvPr id="6" name="Rectangle 5">
                <a:extLst>
                  <a:ext uri="{FF2B5EF4-FFF2-40B4-BE49-F238E27FC236}">
                    <a16:creationId xmlns:a16="http://schemas.microsoft.com/office/drawing/2014/main" id="{1CE0A42C-7B83-4D44-8D28-42C65284994D}"/>
                  </a:ext>
                </a:extLst>
              </p:cNvPr>
              <p:cNvSpPr>
                <a:spLocks noRot="1" noChangeAspect="1" noMove="1" noResize="1" noEditPoints="1" noAdjustHandles="1" noChangeArrowheads="1" noChangeShapeType="1" noTextEdit="1"/>
              </p:cNvSpPr>
              <p:nvPr/>
            </p:nvSpPr>
            <p:spPr>
              <a:xfrm>
                <a:off x="838200" y="4203169"/>
                <a:ext cx="4572000" cy="1341521"/>
              </a:xfrm>
              <a:prstGeom prst="rect">
                <a:avLst/>
              </a:prstGeom>
              <a:blipFill>
                <a:blip r:embed="rId4"/>
                <a:stretch>
                  <a:fillRect b="-1357"/>
                </a:stretch>
              </a:blipFill>
            </p:spPr>
            <p:txBody>
              <a:bodyPr/>
              <a:lstStyle/>
              <a:p>
                <a:r>
                  <a:rPr lang="en-GB">
                    <a:noFill/>
                  </a:rPr>
                  <a:t> </a:t>
                </a:r>
              </a:p>
            </p:txBody>
          </p:sp>
        </mc:Fallback>
      </mc:AlternateContent>
    </p:spTree>
    <p:extLst>
      <p:ext uri="{BB962C8B-B14F-4D97-AF65-F5344CB8AC3E}">
        <p14:creationId xmlns:p14="http://schemas.microsoft.com/office/powerpoint/2010/main" val="1812434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65426-8F09-4C68-B3DC-7943A4052795}"/>
              </a:ext>
            </a:extLst>
          </p:cNvPr>
          <p:cNvSpPr>
            <a:spLocks noGrp="1"/>
          </p:cNvSpPr>
          <p:nvPr>
            <p:ph type="title"/>
          </p:nvPr>
        </p:nvSpPr>
        <p:spPr/>
        <p:txBody>
          <a:bodyPr/>
          <a:lstStyle/>
          <a:p>
            <a:r>
              <a:rPr lang="en-GB" dirty="0"/>
              <a:t>Stable Time Steps</a:t>
            </a:r>
          </a:p>
        </p:txBody>
      </p:sp>
      <p:sp>
        <p:nvSpPr>
          <p:cNvPr id="3" name="Content Placeholder 2">
            <a:extLst>
              <a:ext uri="{FF2B5EF4-FFF2-40B4-BE49-F238E27FC236}">
                <a16:creationId xmlns:a16="http://schemas.microsoft.com/office/drawing/2014/main" id="{483377A7-57D8-4BAE-8C08-B0114AC16A1E}"/>
              </a:ext>
            </a:extLst>
          </p:cNvPr>
          <p:cNvSpPr>
            <a:spLocks noGrp="1"/>
          </p:cNvSpPr>
          <p:nvPr>
            <p:ph idx="1"/>
          </p:nvPr>
        </p:nvSpPr>
        <p:spPr>
          <a:xfrm>
            <a:off x="838200" y="1628800"/>
            <a:ext cx="7543800" cy="4457700"/>
          </a:xfrm>
        </p:spPr>
        <p:txBody>
          <a:bodyPr/>
          <a:lstStyle/>
          <a:p>
            <a:r>
              <a:rPr lang="en-GB" dirty="0"/>
              <a:t>Because the method is explicit there are strict limits on the time step:</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To get started you can assume that the acoustic time step is the dominant one and that the system is not very compressible: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B62AA22-D2CA-442E-90C2-6882BAF53B85}"/>
                  </a:ext>
                </a:extLst>
              </p:cNvPr>
              <p:cNvSpPr/>
              <p:nvPr/>
            </p:nvSpPr>
            <p:spPr>
              <a:xfrm>
                <a:off x="790992" y="1887083"/>
                <a:ext cx="3305944" cy="2999796"/>
              </a:xfrm>
              <a:prstGeom prst="rect">
                <a:avLst/>
              </a:prstGeom>
            </p:spPr>
            <p:txBody>
              <a:bodyPr wrap="square">
                <a:spAutoFit/>
              </a:bodyPr>
              <a:lstStyle/>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GB" sz="1400" i="1" smtClean="0">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𝐶𝐹𝐿</m:t>
                          </m:r>
                        </m:sub>
                      </m:sSub>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𝑚𝑖𝑛</m:t>
                      </m:r>
                      <m:d>
                        <m:dPr>
                          <m:begChr m:val="{"/>
                          <m:endChr m:val="}"/>
                          <m:ctrlPr>
                            <a:rPr lang="en-GB" sz="1400" i="1">
                              <a:latin typeface="Cambria Math" panose="02040503050406030204" pitchFamily="18" charset="0"/>
                              <a:ea typeface="Times New Roman" panose="02020603050405020304" pitchFamily="18" charset="0"/>
                            </a:rPr>
                          </m:ctrlPr>
                        </m:dPr>
                        <m:e>
                          <m:f>
                            <m:fPr>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h</m:t>
                              </m:r>
                            </m:num>
                            <m:den>
                              <m:d>
                                <m:dPr>
                                  <m:begChr m:val="|"/>
                                  <m:endChr m:val="|"/>
                                  <m:ctrlPr>
                                    <a:rPr lang="en-GB" sz="1400" i="1">
                                      <a:latin typeface="Cambria Math" panose="02040503050406030204" pitchFamily="18" charset="0"/>
                                      <a:ea typeface="Times New Roman" panose="02020603050405020304" pitchFamily="18" charset="0"/>
                                    </a:rPr>
                                  </m:ctrlPr>
                                </m:dPr>
                                <m:e>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 </m:t>
                                      </m:r>
                                      <m:r>
                                        <a:rPr lang="en-GB" sz="1400" b="1">
                                          <a:latin typeface="Cambria Math" panose="02040503050406030204" pitchFamily="18" charset="0"/>
                                          <a:ea typeface="Times New Roman" panose="02020603050405020304" pitchFamily="18" charset="0"/>
                                        </a:rPr>
                                        <m:t>𝐯</m:t>
                                      </m:r>
                                    </m:e>
                                    <m:sub>
                                      <m:r>
                                        <a:rPr lang="en-GB" sz="1400">
                                          <a:latin typeface="Cambria Math" panose="02040503050406030204" pitchFamily="18" charset="0"/>
                                          <a:ea typeface="Times New Roman" panose="02020603050405020304" pitchFamily="18" charset="0"/>
                                        </a:rPr>
                                        <m:t>𝑖𝑗</m:t>
                                      </m:r>
                                    </m:sub>
                                  </m:sSub>
                                </m:e>
                              </m:d>
                            </m:den>
                          </m:f>
                        </m:e>
                      </m:d>
                    </m:oMath>
                  </m:oMathPara>
                </a14:m>
                <a:endParaRPr lang="en-GB" sz="1400" dirty="0">
                  <a:latin typeface="Cambria Math" panose="02040503050406030204" pitchFamily="18" charset="0"/>
                  <a:ea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𝐹</m:t>
                          </m:r>
                        </m:sub>
                      </m:sSub>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𝑚𝑖𝑛</m:t>
                      </m:r>
                      <m:d>
                        <m:dPr>
                          <m:begChr m:val="{"/>
                          <m:endChr m:val="}"/>
                          <m:ctrlPr>
                            <a:rPr lang="en-GB" sz="1400" i="1">
                              <a:latin typeface="Cambria Math" panose="02040503050406030204" pitchFamily="18" charset="0"/>
                              <a:ea typeface="Times New Roman" panose="02020603050405020304" pitchFamily="18" charset="0"/>
                            </a:rPr>
                          </m:ctrlPr>
                        </m:dPr>
                        <m:e>
                          <m:rad>
                            <m:radPr>
                              <m:degHide m:val="on"/>
                              <m:ctrlPr>
                                <a:rPr lang="en-GB" sz="1400" i="1">
                                  <a:latin typeface="Cambria Math" panose="02040503050406030204" pitchFamily="18" charset="0"/>
                                  <a:ea typeface="Times New Roman" panose="02020603050405020304" pitchFamily="18" charset="0"/>
                                </a:rPr>
                              </m:ctrlPr>
                            </m:radPr>
                            <m:deg/>
                            <m:e>
                              <m:f>
                                <m:fPr>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h</m:t>
                                  </m:r>
                                </m:num>
                                <m:den>
                                  <m:d>
                                    <m:dPr>
                                      <m:begChr m:val="|"/>
                                      <m:endChr m:val="|"/>
                                      <m:ctrlPr>
                                        <a:rPr lang="en-GB" sz="1400" i="1">
                                          <a:latin typeface="Cambria Math" panose="02040503050406030204" pitchFamily="18" charset="0"/>
                                          <a:ea typeface="Times New Roman" panose="02020603050405020304" pitchFamily="18" charset="0"/>
                                        </a:rPr>
                                      </m:ctrlPr>
                                    </m:dPr>
                                    <m:e>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 </m:t>
                                          </m:r>
                                          <m:r>
                                            <a:rPr lang="en-GB" sz="1400" b="1">
                                              <a:latin typeface="Cambria Math" panose="02040503050406030204" pitchFamily="18" charset="0"/>
                                              <a:ea typeface="Times New Roman" panose="02020603050405020304" pitchFamily="18" charset="0"/>
                                            </a:rPr>
                                            <m:t>𝐚</m:t>
                                          </m:r>
                                        </m:e>
                                        <m:sub>
                                          <m:r>
                                            <a:rPr lang="en-GB" sz="1400">
                                              <a:latin typeface="Cambria Math" panose="02040503050406030204" pitchFamily="18" charset="0"/>
                                              <a:ea typeface="Times New Roman" panose="02020603050405020304" pitchFamily="18" charset="0"/>
                                            </a:rPr>
                                            <m:t>𝑖</m:t>
                                          </m:r>
                                        </m:sub>
                                      </m:sSub>
                                    </m:e>
                                  </m:d>
                                </m:den>
                              </m:f>
                            </m:e>
                          </m:rad>
                        </m:e>
                      </m:d>
                    </m:oMath>
                  </m:oMathPara>
                </a14:m>
                <a:endParaRPr lang="en-GB" sz="1400" dirty="0">
                  <a:latin typeface="Cambria Math" panose="02040503050406030204" pitchFamily="18" charset="0"/>
                  <a:ea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𝐴</m:t>
                          </m:r>
                        </m:sub>
                      </m:sSub>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𝑚𝑖𝑛</m:t>
                      </m:r>
                      <m:d>
                        <m:dPr>
                          <m:begChr m:val="{"/>
                          <m:endChr m:val="}"/>
                          <m:ctrlPr>
                            <a:rPr lang="en-GB" sz="1400" i="1">
                              <a:latin typeface="Cambria Math" panose="02040503050406030204" pitchFamily="18" charset="0"/>
                              <a:ea typeface="Times New Roman" panose="02020603050405020304" pitchFamily="18" charset="0"/>
                            </a:rPr>
                          </m:ctrlPr>
                        </m:dPr>
                        <m:e>
                          <m:f>
                            <m:fPr>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h</m:t>
                              </m:r>
                            </m:num>
                            <m:den>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𝑐</m:t>
                                  </m:r>
                                </m:e>
                                <m:sub>
                                  <m:r>
                                    <a:rPr lang="en-GB" sz="1400">
                                      <a:latin typeface="Cambria Math" panose="02040503050406030204" pitchFamily="18" charset="0"/>
                                      <a:ea typeface="Times New Roman" panose="02020603050405020304" pitchFamily="18" charset="0"/>
                                    </a:rPr>
                                    <m:t>0</m:t>
                                  </m:r>
                                </m:sub>
                              </m:sSub>
                              <m:rad>
                                <m:radPr>
                                  <m:degHide m:val="on"/>
                                  <m:ctrlPr>
                                    <a:rPr lang="en-GB" sz="1400" i="1">
                                      <a:latin typeface="Cambria Math" panose="02040503050406030204" pitchFamily="18" charset="0"/>
                                      <a:ea typeface="Times New Roman" panose="02020603050405020304" pitchFamily="18" charset="0"/>
                                    </a:rPr>
                                  </m:ctrlPr>
                                </m:radPr>
                                <m:deg/>
                                <m:e>
                                  <m:sSup>
                                    <m:sSupPr>
                                      <m:ctrlPr>
                                        <a:rPr lang="en-GB" sz="1400" i="1">
                                          <a:latin typeface="Cambria Math" panose="02040503050406030204" pitchFamily="18" charset="0"/>
                                          <a:ea typeface="Times New Roman" panose="02020603050405020304" pitchFamily="18" charset="0"/>
                                        </a:rPr>
                                      </m:ctrlPr>
                                    </m:sSupPr>
                                    <m:e>
                                      <m:d>
                                        <m:dPr>
                                          <m:ctrlPr>
                                            <a:rPr lang="en-GB" sz="1400" i="1">
                                              <a:latin typeface="Cambria Math" panose="02040503050406030204" pitchFamily="18" charset="0"/>
                                              <a:ea typeface="Times New Roman" panose="02020603050405020304" pitchFamily="18" charset="0"/>
                                            </a:rPr>
                                          </m:ctrlPr>
                                        </m:dPr>
                                        <m:e>
                                          <m:f>
                                            <m:fPr>
                                              <m:type m:val="lin"/>
                                              <m:ctrlPr>
                                                <a:rPr lang="en-GB" sz="1400" i="1">
                                                  <a:latin typeface="Cambria Math" panose="02040503050406030204" pitchFamily="18" charset="0"/>
                                                  <a:ea typeface="Times New Roman" panose="02020603050405020304" pitchFamily="18" charset="0"/>
                                                </a:rPr>
                                              </m:ctrlPr>
                                            </m:fPr>
                                            <m:num>
                                              <m:r>
                                                <a:rPr lang="en-GB" sz="1400">
                                                  <a:latin typeface="Cambria Math" panose="02040503050406030204" pitchFamily="18" charset="0"/>
                                                  <a:ea typeface="Times New Roman" panose="02020603050405020304" pitchFamily="18" charset="0"/>
                                                </a:rPr>
                                                <m:t>𝜌</m:t>
                                              </m:r>
                                            </m:num>
                                            <m:den>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𝜌</m:t>
                                                  </m:r>
                                                </m:e>
                                                <m:sub>
                                                  <m:r>
                                                    <a:rPr lang="en-GB" sz="1400">
                                                      <a:latin typeface="Cambria Math" panose="02040503050406030204" pitchFamily="18" charset="0"/>
                                                      <a:ea typeface="Times New Roman" panose="02020603050405020304" pitchFamily="18" charset="0"/>
                                                    </a:rPr>
                                                    <m:t>0</m:t>
                                                  </m:r>
                                                </m:sub>
                                              </m:sSub>
                                            </m:den>
                                          </m:f>
                                        </m:e>
                                      </m:d>
                                    </m:e>
                                    <m:sup>
                                      <m:r>
                                        <a:rPr lang="en-GB" sz="1400">
                                          <a:latin typeface="Cambria Math" panose="02040503050406030204" pitchFamily="18" charset="0"/>
                                          <a:ea typeface="Times New Roman" panose="02020603050405020304" pitchFamily="18" charset="0"/>
                                        </a:rPr>
                                        <m:t>𝛾</m:t>
                                      </m:r>
                                      <m:r>
                                        <a:rPr lang="en-GB" sz="1400">
                                          <a:latin typeface="Cambria Math" panose="02040503050406030204" pitchFamily="18" charset="0"/>
                                          <a:ea typeface="Times New Roman" panose="02020603050405020304" pitchFamily="18" charset="0"/>
                                        </a:rPr>
                                        <m:t>−1</m:t>
                                      </m:r>
                                    </m:sup>
                                  </m:sSup>
                                </m:e>
                              </m:rad>
                            </m:den>
                          </m:f>
                        </m:e>
                      </m:d>
                    </m:oMath>
                  </m:oMathPara>
                </a14:m>
                <a:endParaRPr lang="en-GB" sz="1400" dirty="0">
                  <a:latin typeface="Calibri" panose="020F0502020204030204" pitchFamily="34" charset="0"/>
                  <a:ea typeface="Calibri" panose="020F0502020204030204" pitchFamily="34" charset="0"/>
                </a:endParaRPr>
              </a:p>
              <a:p>
                <a:pPr>
                  <a:lnSpc>
                    <a:spcPct val="107000"/>
                  </a:lnSpc>
                  <a:spcAft>
                    <a:spcPts val="800"/>
                  </a:spcAft>
                </a:pPr>
                <a:endParaRPr lang="en-GB" sz="1400" dirty="0">
                  <a:latin typeface="Calibri" panose="020F0502020204030204" pitchFamily="34" charset="0"/>
                  <a:ea typeface="Calibri" panose="020F0502020204030204" pitchFamily="34"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en-GB" sz="1400">
                          <a:latin typeface="Cambria Math" panose="02040503050406030204" pitchFamily="18" charset="0"/>
                          <a:ea typeface="Calibri" panose="020F0502020204030204" pitchFamily="34" charset="0"/>
                        </a:rPr>
                        <m:t>∆</m:t>
                      </m:r>
                      <m:r>
                        <a:rPr lang="en-GB" sz="1400">
                          <a:latin typeface="Cambria Math" panose="02040503050406030204" pitchFamily="18" charset="0"/>
                          <a:ea typeface="Calibri" panose="020F0502020204030204" pitchFamily="34" charset="0"/>
                        </a:rPr>
                        <m:t>𝑡</m:t>
                      </m:r>
                      <m:r>
                        <a:rPr lang="en-GB" sz="1400">
                          <a:latin typeface="Cambria Math" panose="02040503050406030204" pitchFamily="18" charset="0"/>
                          <a:ea typeface="Calibri" panose="020F0502020204030204" pitchFamily="34" charset="0"/>
                        </a:rPr>
                        <m:t>=</m:t>
                      </m:r>
                      <m:sSub>
                        <m:sSubPr>
                          <m:ctrlPr>
                            <a:rPr lang="en-GB" sz="1400" i="1">
                              <a:latin typeface="Cambria Math" panose="02040503050406030204" pitchFamily="18" charset="0"/>
                              <a:ea typeface="Calibri" panose="020F0502020204030204" pitchFamily="34" charset="0"/>
                            </a:rPr>
                          </m:ctrlPr>
                        </m:sSubPr>
                        <m:e>
                          <m:r>
                            <a:rPr lang="en-GB" sz="1400">
                              <a:latin typeface="Cambria Math" panose="02040503050406030204" pitchFamily="18" charset="0"/>
                              <a:ea typeface="Calibri" panose="020F0502020204030204" pitchFamily="34" charset="0"/>
                            </a:rPr>
                            <m:t>𝐶</m:t>
                          </m:r>
                        </m:e>
                        <m:sub>
                          <m:r>
                            <a:rPr lang="en-GB" sz="1400">
                              <a:latin typeface="Cambria Math" panose="02040503050406030204" pitchFamily="18" charset="0"/>
                              <a:ea typeface="Calibri" panose="020F0502020204030204" pitchFamily="34" charset="0"/>
                            </a:rPr>
                            <m:t>𝐶𝐹𝐿</m:t>
                          </m:r>
                        </m:sub>
                      </m:sSub>
                      <m:r>
                        <a:rPr lang="en-GB" sz="1400">
                          <a:latin typeface="Cambria Math" panose="02040503050406030204" pitchFamily="18" charset="0"/>
                          <a:ea typeface="Calibri" panose="020F0502020204030204" pitchFamily="34" charset="0"/>
                        </a:rPr>
                        <m:t> </m:t>
                      </m:r>
                      <m:r>
                        <a:rPr lang="en-GB" sz="1400">
                          <a:latin typeface="Cambria Math" panose="02040503050406030204" pitchFamily="18" charset="0"/>
                          <a:ea typeface="Calibri" panose="020F0502020204030204" pitchFamily="34" charset="0"/>
                        </a:rPr>
                        <m:t>𝑚𝑖𝑛</m:t>
                      </m:r>
                      <m:d>
                        <m:dPr>
                          <m:begChr m:val="{"/>
                          <m:endChr m:val="}"/>
                          <m:ctrlPr>
                            <a:rPr lang="en-GB" sz="1400" i="1">
                              <a:latin typeface="Cambria Math" panose="02040503050406030204" pitchFamily="18" charset="0"/>
                              <a:ea typeface="Calibri" panose="020F0502020204030204" pitchFamily="34" charset="0"/>
                            </a:rPr>
                          </m:ctrlPr>
                        </m:dPr>
                        <m:e>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𝐶𝐹𝐿</m:t>
                              </m:r>
                            </m:sub>
                          </m:sSub>
                          <m:r>
                            <a:rPr lang="en-GB" sz="1400">
                              <a:latin typeface="Cambria Math" panose="02040503050406030204" pitchFamily="18" charset="0"/>
                              <a:ea typeface="Times New Roman" panose="02020603050405020304" pitchFamily="18" charset="0"/>
                            </a:rPr>
                            <m:t>,</m:t>
                          </m:r>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𝐹</m:t>
                              </m:r>
                            </m:sub>
                          </m:sSub>
                          <m:r>
                            <a:rPr lang="en-GB" sz="1400">
                              <a:latin typeface="Cambria Math" panose="02040503050406030204" pitchFamily="18" charset="0"/>
                              <a:ea typeface="Times New Roman" panose="02020603050405020304" pitchFamily="18" charset="0"/>
                            </a:rPr>
                            <m:t>,</m:t>
                          </m:r>
                          <m:sSub>
                            <m:sSubPr>
                              <m:ctrlPr>
                                <a:rPr lang="en-GB" sz="1400" i="1">
                                  <a:latin typeface="Cambria Math" panose="02040503050406030204" pitchFamily="18" charset="0"/>
                                  <a:ea typeface="Times New Roman" panose="02020603050405020304" pitchFamily="18" charset="0"/>
                                </a:rPr>
                              </m:ctrlPr>
                            </m:sSubPr>
                            <m:e>
                              <m:r>
                                <a:rPr lang="en-GB" sz="1400">
                                  <a:latin typeface="Cambria Math" panose="02040503050406030204" pitchFamily="18" charset="0"/>
                                  <a:ea typeface="Times New Roman" panose="02020603050405020304" pitchFamily="18" charset="0"/>
                                </a:rPr>
                                <m:t>∆</m:t>
                              </m:r>
                              <m:r>
                                <a:rPr lang="en-GB" sz="1400">
                                  <a:latin typeface="Cambria Math" panose="02040503050406030204" pitchFamily="18" charset="0"/>
                                  <a:ea typeface="Times New Roman" panose="02020603050405020304" pitchFamily="18" charset="0"/>
                                </a:rPr>
                                <m:t>𝑡</m:t>
                              </m:r>
                            </m:e>
                            <m:sub>
                              <m:r>
                                <a:rPr lang="en-GB" sz="1400">
                                  <a:latin typeface="Cambria Math" panose="02040503050406030204" pitchFamily="18" charset="0"/>
                                  <a:ea typeface="Times New Roman" panose="02020603050405020304" pitchFamily="18" charset="0"/>
                                </a:rPr>
                                <m:t>𝐴</m:t>
                              </m:r>
                            </m:sub>
                          </m:sSub>
                        </m:e>
                      </m:d>
                    </m:oMath>
                  </m:oMathPara>
                </a14:m>
                <a:endParaRPr lang="en-GB" sz="1400" dirty="0">
                  <a:latin typeface="Calibri" panose="020F0502020204030204" pitchFamily="34" charset="0"/>
                  <a:ea typeface="Calibri" panose="020F0502020204030204" pitchFamily="34" charset="0"/>
                </a:endParaRPr>
              </a:p>
            </p:txBody>
          </p:sp>
        </mc:Choice>
        <mc:Fallback xmlns="">
          <p:sp>
            <p:nvSpPr>
              <p:cNvPr id="4" name="Rectangle 3">
                <a:extLst>
                  <a:ext uri="{FF2B5EF4-FFF2-40B4-BE49-F238E27FC236}">
                    <a16:creationId xmlns:a16="http://schemas.microsoft.com/office/drawing/2014/main" id="{6B62AA22-D2CA-442E-90C2-6882BAF53B85}"/>
                  </a:ext>
                </a:extLst>
              </p:cNvPr>
              <p:cNvSpPr>
                <a:spLocks noRot="1" noChangeAspect="1" noMove="1" noResize="1" noEditPoints="1" noAdjustHandles="1" noChangeArrowheads="1" noChangeShapeType="1" noTextEdit="1"/>
              </p:cNvSpPr>
              <p:nvPr/>
            </p:nvSpPr>
            <p:spPr>
              <a:xfrm>
                <a:off x="790992" y="1887083"/>
                <a:ext cx="3305944" cy="299979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DFA5EC-3CFF-462B-9D60-9E454D38D8EF}"/>
                  </a:ext>
                </a:extLst>
              </p:cNvPr>
              <p:cNvSpPr/>
              <p:nvPr/>
            </p:nvSpPr>
            <p:spPr>
              <a:xfrm>
                <a:off x="771064" y="5820237"/>
                <a:ext cx="1735732" cy="856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m:t>
                      </m:r>
                      <m:r>
                        <a:rPr lang="en-GB" sz="2400">
                          <a:latin typeface="Cambria Math" panose="02040503050406030204" pitchFamily="18" charset="0"/>
                        </a:rPr>
                        <m:t>𝑡</m:t>
                      </m:r>
                      <m:r>
                        <a:rPr lang="en-GB" sz="2400" i="0">
                          <a:latin typeface="Cambria Math" panose="02040503050406030204" pitchFamily="18" charset="0"/>
                        </a:rPr>
                        <m:t>=0.1</m:t>
                      </m:r>
                      <m:f>
                        <m:fPr>
                          <m:ctrlPr>
                            <a:rPr lang="en-GB" sz="2400" i="1">
                              <a:latin typeface="Cambria Math" panose="02040503050406030204" pitchFamily="18" charset="0"/>
                            </a:rPr>
                          </m:ctrlPr>
                        </m:fPr>
                        <m:num>
                          <m:r>
                            <a:rPr lang="en-GB" sz="2400">
                              <a:latin typeface="Cambria Math" panose="02040503050406030204" pitchFamily="18" charset="0"/>
                            </a:rPr>
                            <m:t>h</m:t>
                          </m:r>
                        </m:num>
                        <m:den>
                          <m:sSub>
                            <m:sSubPr>
                              <m:ctrlPr>
                                <a:rPr lang="en-GB" sz="2400" i="1">
                                  <a:latin typeface="Cambria Math" panose="02040503050406030204" pitchFamily="18" charset="0"/>
                                </a:rPr>
                              </m:ctrlPr>
                            </m:sSubPr>
                            <m:e>
                              <m:r>
                                <a:rPr lang="en-GB" sz="2400">
                                  <a:latin typeface="Cambria Math" panose="02040503050406030204" pitchFamily="18" charset="0"/>
                                </a:rPr>
                                <m:t>𝑐</m:t>
                              </m:r>
                            </m:e>
                            <m:sub>
                              <m:r>
                                <a:rPr lang="en-GB" sz="2400" i="0">
                                  <a:latin typeface="Cambria Math" panose="02040503050406030204" pitchFamily="18" charset="0"/>
                                </a:rPr>
                                <m:t>0</m:t>
                              </m:r>
                            </m:sub>
                          </m:sSub>
                        </m:den>
                      </m:f>
                    </m:oMath>
                  </m:oMathPara>
                </a14:m>
                <a:endParaRPr lang="en-GB" sz="2400" dirty="0"/>
              </a:p>
            </p:txBody>
          </p:sp>
        </mc:Choice>
        <mc:Fallback xmlns="">
          <p:sp>
            <p:nvSpPr>
              <p:cNvPr id="5" name="Rectangle 4">
                <a:extLst>
                  <a:ext uri="{FF2B5EF4-FFF2-40B4-BE49-F238E27FC236}">
                    <a16:creationId xmlns:a16="http://schemas.microsoft.com/office/drawing/2014/main" id="{D5DFA5EC-3CFF-462B-9D60-9E454D38D8EF}"/>
                  </a:ext>
                </a:extLst>
              </p:cNvPr>
              <p:cNvSpPr>
                <a:spLocks noRot="1" noChangeAspect="1" noMove="1" noResize="1" noEditPoints="1" noAdjustHandles="1" noChangeArrowheads="1" noChangeShapeType="1" noTextEdit="1"/>
              </p:cNvSpPr>
              <p:nvPr/>
            </p:nvSpPr>
            <p:spPr>
              <a:xfrm>
                <a:off x="771064" y="5820237"/>
                <a:ext cx="1735732" cy="8563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4327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72C4-CAE4-4923-8F7B-456A86485212}"/>
              </a:ext>
            </a:extLst>
          </p:cNvPr>
          <p:cNvSpPr>
            <a:spLocks noGrp="1"/>
          </p:cNvSpPr>
          <p:nvPr>
            <p:ph type="title"/>
          </p:nvPr>
        </p:nvSpPr>
        <p:spPr/>
        <p:txBody>
          <a:bodyPr/>
          <a:lstStyle/>
          <a:p>
            <a:r>
              <a:rPr lang="en-GB" dirty="0"/>
              <a:t>Smoothing the Density</a:t>
            </a:r>
          </a:p>
        </p:txBody>
      </p:sp>
      <p:sp>
        <p:nvSpPr>
          <p:cNvPr id="3" name="Content Placeholder 2">
            <a:extLst>
              <a:ext uri="{FF2B5EF4-FFF2-40B4-BE49-F238E27FC236}">
                <a16:creationId xmlns:a16="http://schemas.microsoft.com/office/drawing/2014/main" id="{AA4EBA74-B29E-473A-BAB4-1639C9A70E38}"/>
              </a:ext>
            </a:extLst>
          </p:cNvPr>
          <p:cNvSpPr>
            <a:spLocks noGrp="1"/>
          </p:cNvSpPr>
          <p:nvPr>
            <p:ph idx="1"/>
          </p:nvPr>
        </p:nvSpPr>
        <p:spPr/>
        <p:txBody>
          <a:bodyPr/>
          <a:lstStyle/>
          <a:p>
            <a:r>
              <a:rPr lang="en-GB" dirty="0"/>
              <a:t>The density (and thus pressure) will develop numerical fluctuations due to local variations in particle spacing. These should be smoothed every 10 to 20 time steps.</a:t>
            </a:r>
          </a:p>
          <a:p>
            <a:endParaRPr lang="en-GB" dirty="0"/>
          </a:p>
          <a:p>
            <a:endParaRPr lang="en-GB" dirty="0"/>
          </a:p>
          <a:p>
            <a:endParaRPr lang="en-GB" dirty="0"/>
          </a:p>
          <a:p>
            <a:endParaRPr lang="en-GB" dirty="0"/>
          </a:p>
          <a:p>
            <a:endParaRPr lang="en-GB" dirty="0"/>
          </a:p>
          <a:p>
            <a:endParaRPr lang="en-GB" dirty="0"/>
          </a:p>
          <a:p>
            <a:endParaRPr lang="en-GB" dirty="0"/>
          </a:p>
          <a:p>
            <a:r>
              <a:rPr lang="en-GB" dirty="0"/>
              <a:t>When doing your smoothing remember to NOT use a combination of old and new values in the smoothing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980F082-C078-4671-84A3-CE259703D46C}"/>
                  </a:ext>
                </a:extLst>
              </p:cNvPr>
              <p:cNvSpPr/>
              <p:nvPr/>
            </p:nvSpPr>
            <p:spPr>
              <a:xfrm>
                <a:off x="1259632" y="3212976"/>
                <a:ext cx="2808846" cy="1394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a:latin typeface="Cambria Math" panose="02040503050406030204" pitchFamily="18" charset="0"/>
                            </a:rPr>
                            <m:t>𝑖</m:t>
                          </m:r>
                        </m:sub>
                      </m:sSub>
                      <m:r>
                        <a:rPr lang="en-GB" sz="2400" i="0">
                          <a:latin typeface="Cambria Math" panose="02040503050406030204" pitchFamily="18" charset="0"/>
                        </a:rPr>
                        <m:t>=</m:t>
                      </m:r>
                      <m:f>
                        <m:fPr>
                          <m:ctrlPr>
                            <a:rPr lang="en-GB" sz="2400" i="1">
                              <a:latin typeface="Cambria Math" panose="02040503050406030204" pitchFamily="18" charset="0"/>
                            </a:rPr>
                          </m:ctrlPr>
                        </m:fPr>
                        <m:num>
                          <m:nary>
                            <m:naryPr>
                              <m:chr m:val="∑"/>
                              <m:limLoc m:val="undOvr"/>
                              <m:ctrlPr>
                                <a:rPr lang="en-GB" sz="2400" i="1">
                                  <a:latin typeface="Cambria Math" panose="02040503050406030204" pitchFamily="18" charset="0"/>
                                </a:rPr>
                              </m:ctrlPr>
                            </m:naryPr>
                            <m:sub>
                              <m:r>
                                <a:rPr lang="en-GB" sz="2400">
                                  <a:latin typeface="Cambria Math" panose="02040503050406030204" pitchFamily="18" charset="0"/>
                                </a:rPr>
                                <m:t>𝑗</m:t>
                              </m:r>
                              <m:r>
                                <a:rPr lang="en-GB" sz="2400" i="0">
                                  <a:latin typeface="Cambria Math" panose="02040503050406030204" pitchFamily="18" charset="0"/>
                                </a:rPr>
                                <m:t>=1</m:t>
                              </m:r>
                            </m:sub>
                            <m:sup>
                              <m:r>
                                <a:rPr lang="en-GB" sz="2400">
                                  <a:latin typeface="Cambria Math" panose="02040503050406030204" pitchFamily="18" charset="0"/>
                                </a:rPr>
                                <m:t>𝑛</m:t>
                              </m:r>
                            </m:sup>
                            <m:e>
                              <m:r>
                                <a:rPr lang="en-GB" sz="2400">
                                  <a:latin typeface="Cambria Math" panose="02040503050406030204" pitchFamily="18" charset="0"/>
                                </a:rPr>
                                <m:t>𝑊</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b="1" i="0">
                                          <a:latin typeface="Cambria Math" panose="02040503050406030204" pitchFamily="18" charset="0"/>
                                        </a:rPr>
                                        <m:t>𝐫</m:t>
                                      </m:r>
                                    </m:e>
                                    <m:sub>
                                      <m:r>
                                        <a:rPr lang="en-GB" sz="2400" b="1">
                                          <a:latin typeface="Cambria Math" panose="02040503050406030204" pitchFamily="18" charset="0"/>
                                        </a:rPr>
                                        <m:t>𝒊𝒋</m:t>
                                      </m:r>
                                    </m:sub>
                                  </m:sSub>
                                  <m:r>
                                    <a:rPr lang="en-GB" sz="2400" b="0" i="0">
                                      <a:latin typeface="Cambria Math" panose="02040503050406030204" pitchFamily="18" charset="0"/>
                                    </a:rPr>
                                    <m:t>, </m:t>
                                  </m:r>
                                  <m:r>
                                    <a:rPr lang="en-GB" sz="2400">
                                      <a:latin typeface="Cambria Math" panose="02040503050406030204" pitchFamily="18" charset="0"/>
                                    </a:rPr>
                                    <m:t>h</m:t>
                                  </m:r>
                                </m:e>
                              </m:d>
                            </m:e>
                          </m:nary>
                        </m:num>
                        <m:den>
                          <m:nary>
                            <m:naryPr>
                              <m:chr m:val="∑"/>
                              <m:limLoc m:val="undOvr"/>
                              <m:ctrlPr>
                                <a:rPr lang="en-GB" sz="2400" i="1">
                                  <a:latin typeface="Cambria Math" panose="02040503050406030204" pitchFamily="18" charset="0"/>
                                </a:rPr>
                              </m:ctrlPr>
                            </m:naryPr>
                            <m:sub>
                              <m:r>
                                <a:rPr lang="en-GB" sz="2400">
                                  <a:latin typeface="Cambria Math" panose="02040503050406030204" pitchFamily="18" charset="0"/>
                                </a:rPr>
                                <m:t>𝑗</m:t>
                              </m:r>
                              <m:r>
                                <a:rPr lang="en-GB" sz="2400" b="0" i="0">
                                  <a:latin typeface="Cambria Math" panose="02040503050406030204" pitchFamily="18" charset="0"/>
                                </a:rPr>
                                <m:t>=1</m:t>
                              </m:r>
                            </m:sub>
                            <m:sup>
                              <m:r>
                                <a:rPr lang="en-GB" sz="2400">
                                  <a:latin typeface="Cambria Math" panose="02040503050406030204" pitchFamily="18" charset="0"/>
                                </a:rPr>
                                <m:t>𝑛</m:t>
                              </m:r>
                            </m:sup>
                            <m:e>
                              <m:f>
                                <m:fPr>
                                  <m:ctrlPr>
                                    <a:rPr lang="en-GB" sz="2400" i="1">
                                      <a:latin typeface="Cambria Math" panose="02040503050406030204" pitchFamily="18" charset="0"/>
                                    </a:rPr>
                                  </m:ctrlPr>
                                </m:fPr>
                                <m:num>
                                  <m:r>
                                    <a:rPr lang="en-GB" sz="2400">
                                      <a:latin typeface="Cambria Math" panose="02040503050406030204" pitchFamily="18" charset="0"/>
                                    </a:rPr>
                                    <m:t>𝑊</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b="1" i="0">
                                              <a:latin typeface="Cambria Math" panose="02040503050406030204" pitchFamily="18" charset="0"/>
                                            </a:rPr>
                                            <m:t>𝐫</m:t>
                                          </m:r>
                                        </m:e>
                                        <m:sub>
                                          <m:r>
                                            <a:rPr lang="en-GB" sz="2400" b="1">
                                              <a:latin typeface="Cambria Math" panose="02040503050406030204" pitchFamily="18" charset="0"/>
                                            </a:rPr>
                                            <m:t>𝒊𝒋</m:t>
                                          </m:r>
                                        </m:sub>
                                      </m:sSub>
                                      <m:r>
                                        <a:rPr lang="en-GB" sz="2400" b="0" i="0">
                                          <a:latin typeface="Cambria Math" panose="02040503050406030204" pitchFamily="18" charset="0"/>
                                        </a:rPr>
                                        <m:t>, </m:t>
                                      </m:r>
                                      <m:r>
                                        <a:rPr lang="en-GB" sz="2400">
                                          <a:latin typeface="Cambria Math" panose="02040503050406030204" pitchFamily="18" charset="0"/>
                                        </a:rPr>
                                        <m:t>h</m:t>
                                      </m:r>
                                    </m:e>
                                  </m:d>
                                </m:num>
                                <m:den>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a:latin typeface="Cambria Math" panose="02040503050406030204" pitchFamily="18" charset="0"/>
                                        </a:rPr>
                                        <m:t>𝑗</m:t>
                                      </m:r>
                                    </m:sub>
                                  </m:sSub>
                                </m:den>
                              </m:f>
                            </m:e>
                          </m:nary>
                        </m:den>
                      </m:f>
                    </m:oMath>
                  </m:oMathPara>
                </a14:m>
                <a:endParaRPr lang="en-GB" sz="2400" dirty="0"/>
              </a:p>
            </p:txBody>
          </p:sp>
        </mc:Choice>
        <mc:Fallback xmlns="">
          <p:sp>
            <p:nvSpPr>
              <p:cNvPr id="4" name="Rectangle 3">
                <a:extLst>
                  <a:ext uri="{FF2B5EF4-FFF2-40B4-BE49-F238E27FC236}">
                    <a16:creationId xmlns:a16="http://schemas.microsoft.com/office/drawing/2014/main" id="{9980F082-C078-4671-84A3-CE259703D46C}"/>
                  </a:ext>
                </a:extLst>
              </p:cNvPr>
              <p:cNvSpPr>
                <a:spLocks noRot="1" noChangeAspect="1" noMove="1" noResize="1" noEditPoints="1" noAdjustHandles="1" noChangeArrowheads="1" noChangeShapeType="1" noTextEdit="1"/>
              </p:cNvSpPr>
              <p:nvPr/>
            </p:nvSpPr>
            <p:spPr>
              <a:xfrm>
                <a:off x="1259632" y="3212976"/>
                <a:ext cx="2808846" cy="1394292"/>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55090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E80-3F81-4FC1-BA1A-4A97BF581B07}"/>
              </a:ext>
            </a:extLst>
          </p:cNvPr>
          <p:cNvSpPr>
            <a:spLocks noGrp="1"/>
          </p:cNvSpPr>
          <p:nvPr>
            <p:ph type="title"/>
          </p:nvPr>
        </p:nvSpPr>
        <p:spPr/>
        <p:txBody>
          <a:bodyPr/>
          <a:lstStyle/>
          <a:p>
            <a:r>
              <a:rPr lang="en-GB" dirty="0"/>
              <a:t>Other Relationships</a:t>
            </a:r>
          </a:p>
        </p:txBody>
      </p:sp>
      <p:sp>
        <p:nvSpPr>
          <p:cNvPr id="3" name="Content Placeholder 2">
            <a:extLst>
              <a:ext uri="{FF2B5EF4-FFF2-40B4-BE49-F238E27FC236}">
                <a16:creationId xmlns:a16="http://schemas.microsoft.com/office/drawing/2014/main" id="{5848CB93-A3BA-4AFF-A761-CFAAF162DB51}"/>
              </a:ext>
            </a:extLst>
          </p:cNvPr>
          <p:cNvSpPr>
            <a:spLocks noGrp="1"/>
          </p:cNvSpPr>
          <p:nvPr>
            <p:ph idx="1"/>
          </p:nvPr>
        </p:nvSpPr>
        <p:spPr/>
        <p:txBody>
          <a:bodyPr/>
          <a:lstStyle/>
          <a:p>
            <a:r>
              <a:rPr lang="en-GB" dirty="0"/>
              <a:t>We need an appropriate ratio between the particle spacing and the smoothing length:</a:t>
            </a:r>
          </a:p>
          <a:p>
            <a:endParaRPr lang="en-GB" dirty="0"/>
          </a:p>
          <a:p>
            <a:endParaRPr lang="en-GB" dirty="0"/>
          </a:p>
          <a:p>
            <a:endParaRPr lang="en-GB" dirty="0"/>
          </a:p>
          <a:p>
            <a:endParaRPr lang="en-GB" dirty="0"/>
          </a:p>
          <a:p>
            <a:r>
              <a:rPr lang="en-GB" dirty="0"/>
              <a:t>The mass associated with each particle is related to the initial particle spacing and density: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F3BB727-9C38-48FE-9DFF-8B9ADAC3DD7E}"/>
                  </a:ext>
                </a:extLst>
              </p:cNvPr>
              <p:cNvSpPr/>
              <p:nvPr/>
            </p:nvSpPr>
            <p:spPr>
              <a:xfrm>
                <a:off x="762000" y="2780928"/>
                <a:ext cx="16958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a:latin typeface="Cambria Math" panose="02040503050406030204" pitchFamily="18" charset="0"/>
                        </a:rPr>
                        <m:t>h</m:t>
                      </m:r>
                      <m:r>
                        <a:rPr lang="en-GB" sz="2400" i="0">
                          <a:latin typeface="Cambria Math" panose="02040503050406030204" pitchFamily="18" charset="0"/>
                        </a:rPr>
                        <m:t>=1.3 ∆</m:t>
                      </m:r>
                      <m:r>
                        <a:rPr lang="en-GB" sz="2400">
                          <a:latin typeface="Cambria Math" panose="02040503050406030204" pitchFamily="18" charset="0"/>
                        </a:rPr>
                        <m:t>𝑥</m:t>
                      </m:r>
                    </m:oMath>
                  </m:oMathPara>
                </a14:m>
                <a:endParaRPr lang="en-GB" sz="2400" dirty="0"/>
              </a:p>
            </p:txBody>
          </p:sp>
        </mc:Choice>
        <mc:Fallback xmlns="">
          <p:sp>
            <p:nvSpPr>
              <p:cNvPr id="4" name="Rectangle 3">
                <a:extLst>
                  <a:ext uri="{FF2B5EF4-FFF2-40B4-BE49-F238E27FC236}">
                    <a16:creationId xmlns:a16="http://schemas.microsoft.com/office/drawing/2014/main" id="{EF3BB727-9C38-48FE-9DFF-8B9ADAC3DD7E}"/>
                  </a:ext>
                </a:extLst>
              </p:cNvPr>
              <p:cNvSpPr>
                <a:spLocks noRot="1" noChangeAspect="1" noMove="1" noResize="1" noEditPoints="1" noAdjustHandles="1" noChangeArrowheads="1" noChangeShapeType="1" noTextEdit="1"/>
              </p:cNvSpPr>
              <p:nvPr/>
            </p:nvSpPr>
            <p:spPr>
              <a:xfrm>
                <a:off x="762000" y="2780928"/>
                <a:ext cx="1695849" cy="46166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F532774-69D2-4646-AB70-114FD542119B}"/>
                  </a:ext>
                </a:extLst>
              </p:cNvPr>
              <p:cNvSpPr/>
              <p:nvPr/>
            </p:nvSpPr>
            <p:spPr>
              <a:xfrm>
                <a:off x="838200" y="4797152"/>
                <a:ext cx="18625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a:latin typeface="Cambria Math" panose="02040503050406030204" pitchFamily="18" charset="0"/>
                            </a:rPr>
                            <m:t>𝑚</m:t>
                          </m:r>
                        </m:e>
                        <m:sub>
                          <m:r>
                            <a:rPr lang="en-GB" sz="2400">
                              <a:latin typeface="Cambria Math" panose="02040503050406030204" pitchFamily="18" charset="0"/>
                            </a:rPr>
                            <m:t>𝑖</m:t>
                          </m:r>
                        </m:sub>
                      </m:sSub>
                      <m:r>
                        <a:rPr lang="en-GB" sz="2400" i="0">
                          <a:latin typeface="Cambria Math" panose="02040503050406030204" pitchFamily="18" charset="0"/>
                        </a:rPr>
                        <m:t>=</m:t>
                      </m:r>
                      <m:sSup>
                        <m:sSupPr>
                          <m:ctrlPr>
                            <a:rPr lang="en-GB" sz="2400" i="1">
                              <a:latin typeface="Cambria Math" panose="02040503050406030204" pitchFamily="18" charset="0"/>
                            </a:rPr>
                          </m:ctrlPr>
                        </m:sSupPr>
                        <m:e>
                          <m:r>
                            <a:rPr lang="en-GB" sz="2400" i="0">
                              <a:latin typeface="Cambria Math" panose="02040503050406030204" pitchFamily="18" charset="0"/>
                            </a:rPr>
                            <m:t>∆</m:t>
                          </m:r>
                          <m:r>
                            <a:rPr lang="en-GB" sz="2400">
                              <a:latin typeface="Cambria Math" panose="02040503050406030204" pitchFamily="18" charset="0"/>
                            </a:rPr>
                            <m:t>𝑥</m:t>
                          </m:r>
                        </m:e>
                        <m:sup>
                          <m:r>
                            <a:rPr lang="en-GB" sz="2400" i="0">
                              <a:latin typeface="Cambria Math" panose="02040503050406030204" pitchFamily="18" charset="0"/>
                            </a:rPr>
                            <m:t>2</m:t>
                          </m:r>
                        </m:sup>
                      </m:sSup>
                      <m:sSub>
                        <m:sSubPr>
                          <m:ctrlPr>
                            <a:rPr lang="en-GB" sz="2400" i="1">
                              <a:latin typeface="Cambria Math" panose="02040503050406030204" pitchFamily="18" charset="0"/>
                            </a:rPr>
                          </m:ctrlPr>
                        </m:sSubPr>
                        <m:e>
                          <m:r>
                            <a:rPr lang="en-GB" sz="2400">
                              <a:latin typeface="Cambria Math" panose="02040503050406030204" pitchFamily="18" charset="0"/>
                            </a:rPr>
                            <m:t>𝜌</m:t>
                          </m:r>
                        </m:e>
                        <m:sub>
                          <m:r>
                            <a:rPr lang="en-GB" sz="2400" i="0">
                              <a:latin typeface="Cambria Math" panose="02040503050406030204" pitchFamily="18" charset="0"/>
                            </a:rPr>
                            <m:t>0</m:t>
                          </m:r>
                        </m:sub>
                      </m:sSub>
                    </m:oMath>
                  </m:oMathPara>
                </a14:m>
                <a:endParaRPr lang="en-GB" sz="2400" dirty="0"/>
              </a:p>
            </p:txBody>
          </p:sp>
        </mc:Choice>
        <mc:Fallback xmlns="">
          <p:sp>
            <p:nvSpPr>
              <p:cNvPr id="5" name="Rectangle 4">
                <a:extLst>
                  <a:ext uri="{FF2B5EF4-FFF2-40B4-BE49-F238E27FC236}">
                    <a16:creationId xmlns:a16="http://schemas.microsoft.com/office/drawing/2014/main" id="{FF532774-69D2-4646-AB70-114FD542119B}"/>
                  </a:ext>
                </a:extLst>
              </p:cNvPr>
              <p:cNvSpPr>
                <a:spLocks noRot="1" noChangeAspect="1" noMove="1" noResize="1" noEditPoints="1" noAdjustHandles="1" noChangeArrowheads="1" noChangeShapeType="1" noTextEdit="1"/>
              </p:cNvSpPr>
              <p:nvPr/>
            </p:nvSpPr>
            <p:spPr>
              <a:xfrm>
                <a:off x="838200" y="4797152"/>
                <a:ext cx="1862561" cy="461665"/>
              </a:xfrm>
              <a:prstGeom prst="rect">
                <a:avLst/>
              </a:prstGeom>
              <a:blipFill>
                <a:blip r:embed="rId3"/>
                <a:stretch>
                  <a:fillRect b="-11842"/>
                </a:stretch>
              </a:blipFill>
            </p:spPr>
            <p:txBody>
              <a:bodyPr/>
              <a:lstStyle/>
              <a:p>
                <a:r>
                  <a:rPr lang="en-GB">
                    <a:noFill/>
                  </a:rPr>
                  <a:t> </a:t>
                </a:r>
              </a:p>
            </p:txBody>
          </p:sp>
        </mc:Fallback>
      </mc:AlternateContent>
    </p:spTree>
    <p:extLst>
      <p:ext uri="{BB962C8B-B14F-4D97-AF65-F5344CB8AC3E}">
        <p14:creationId xmlns:p14="http://schemas.microsoft.com/office/powerpoint/2010/main" val="84610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07F-5A10-4161-902B-0A2F29E8E342}"/>
              </a:ext>
            </a:extLst>
          </p:cNvPr>
          <p:cNvSpPr>
            <a:spLocks noGrp="1"/>
          </p:cNvSpPr>
          <p:nvPr>
            <p:ph type="title"/>
          </p:nvPr>
        </p:nvSpPr>
        <p:spPr/>
        <p:txBody>
          <a:bodyPr/>
          <a:lstStyle/>
          <a:p>
            <a:r>
              <a:rPr lang="en-GB" dirty="0"/>
              <a:t>Finding Neighbours</a:t>
            </a:r>
          </a:p>
        </p:txBody>
      </p:sp>
      <p:sp>
        <p:nvSpPr>
          <p:cNvPr id="3" name="Content Placeholder 2">
            <a:extLst>
              <a:ext uri="{FF2B5EF4-FFF2-40B4-BE49-F238E27FC236}">
                <a16:creationId xmlns:a16="http://schemas.microsoft.com/office/drawing/2014/main" id="{A8EF3A77-D48D-4E5E-A5A9-3344BD5DF583}"/>
              </a:ext>
            </a:extLst>
          </p:cNvPr>
          <p:cNvSpPr>
            <a:spLocks noGrp="1"/>
          </p:cNvSpPr>
          <p:nvPr>
            <p:ph idx="1"/>
          </p:nvPr>
        </p:nvSpPr>
        <p:spPr>
          <a:xfrm>
            <a:off x="838200" y="5517232"/>
            <a:ext cx="7543800" cy="883568"/>
          </a:xfrm>
        </p:spPr>
        <p:txBody>
          <a:bodyPr/>
          <a:lstStyle/>
          <a:p>
            <a:r>
              <a:rPr lang="en-GB" dirty="0"/>
              <a:t>Probably the most complex bit of the code and so you have been given a basic version – there are modifications that can be made to significantly increase the speed</a:t>
            </a:r>
          </a:p>
        </p:txBody>
      </p:sp>
      <p:pic>
        <p:nvPicPr>
          <p:cNvPr id="4" name="Picture 3">
            <a:extLst>
              <a:ext uri="{FF2B5EF4-FFF2-40B4-BE49-F238E27FC236}">
                <a16:creationId xmlns:a16="http://schemas.microsoft.com/office/drawing/2014/main" id="{8B8E7A5C-FF44-4416-B40F-3EC5B0638F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6352" y="1844824"/>
            <a:ext cx="3128645" cy="3448050"/>
          </a:xfrm>
          <a:prstGeom prst="rect">
            <a:avLst/>
          </a:prstGeom>
          <a:noFill/>
          <a:ln>
            <a:noFill/>
          </a:ln>
        </p:spPr>
      </p:pic>
    </p:spTree>
    <p:extLst>
      <p:ext uri="{BB962C8B-B14F-4D97-AF65-F5344CB8AC3E}">
        <p14:creationId xmlns:p14="http://schemas.microsoft.com/office/powerpoint/2010/main" val="1522595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Content Placeholder 40">
            <a:extLst>
              <a:ext uri="{FF2B5EF4-FFF2-40B4-BE49-F238E27FC236}">
                <a16:creationId xmlns:a16="http://schemas.microsoft.com/office/drawing/2014/main" id="{B9B4E439-1C86-4A4C-BB22-2C1523423E7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6758" t="7786" r="7269" b="21660"/>
          <a:stretch/>
        </p:blipFill>
        <p:spPr bwMode="auto">
          <a:xfrm>
            <a:off x="800100" y="2324800"/>
            <a:ext cx="7543800" cy="4316599"/>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6C6E5E0-C605-480A-964F-EECBAF0F29EB}"/>
              </a:ext>
            </a:extLst>
          </p:cNvPr>
          <p:cNvSpPr>
            <a:spLocks noGrp="1"/>
          </p:cNvSpPr>
          <p:nvPr>
            <p:ph type="title"/>
          </p:nvPr>
        </p:nvSpPr>
        <p:spPr/>
        <p:txBody>
          <a:bodyPr/>
          <a:lstStyle/>
          <a:p>
            <a:r>
              <a:rPr lang="en-GB" dirty="0"/>
              <a:t>The Simulation Domain</a:t>
            </a:r>
          </a:p>
        </p:txBody>
      </p:sp>
      <p:grpSp>
        <p:nvGrpSpPr>
          <p:cNvPr id="26" name="Group 25">
            <a:extLst>
              <a:ext uri="{FF2B5EF4-FFF2-40B4-BE49-F238E27FC236}">
                <a16:creationId xmlns:a16="http://schemas.microsoft.com/office/drawing/2014/main" id="{F353B064-A896-4566-846C-C8508A255F7E}"/>
              </a:ext>
            </a:extLst>
          </p:cNvPr>
          <p:cNvGrpSpPr/>
          <p:nvPr/>
        </p:nvGrpSpPr>
        <p:grpSpPr>
          <a:xfrm>
            <a:off x="1259632" y="2852936"/>
            <a:ext cx="6624736" cy="3168352"/>
            <a:chOff x="0" y="0"/>
            <a:chExt cx="4281170" cy="2108200"/>
          </a:xfrm>
        </p:grpSpPr>
        <p:grpSp>
          <p:nvGrpSpPr>
            <p:cNvPr id="27" name="Group 26">
              <a:extLst>
                <a:ext uri="{FF2B5EF4-FFF2-40B4-BE49-F238E27FC236}">
                  <a16:creationId xmlns:a16="http://schemas.microsoft.com/office/drawing/2014/main" id="{E7BF4C4A-9303-45D7-A833-54C22B4E4D5B}"/>
                </a:ext>
              </a:extLst>
            </p:cNvPr>
            <p:cNvGrpSpPr/>
            <p:nvPr/>
          </p:nvGrpSpPr>
          <p:grpSpPr>
            <a:xfrm>
              <a:off x="45720" y="0"/>
              <a:ext cx="4235450" cy="2108200"/>
              <a:chOff x="0" y="0"/>
              <a:chExt cx="4235450" cy="2108200"/>
            </a:xfrm>
          </p:grpSpPr>
          <p:sp>
            <p:nvSpPr>
              <p:cNvPr id="29" name="Text Box 7">
                <a:extLst>
                  <a:ext uri="{FF2B5EF4-FFF2-40B4-BE49-F238E27FC236}">
                    <a16:creationId xmlns:a16="http://schemas.microsoft.com/office/drawing/2014/main" id="{98493726-F06C-4E2D-98EC-68D197BEF81E}"/>
                  </a:ext>
                </a:extLst>
              </p:cNvPr>
              <p:cNvSpPr txBox="1"/>
              <p:nvPr/>
            </p:nvSpPr>
            <p:spPr>
              <a:xfrm>
                <a:off x="3360420" y="868680"/>
                <a:ext cx="47434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10 m</a:t>
                </a:r>
              </a:p>
            </p:txBody>
          </p:sp>
          <p:grpSp>
            <p:nvGrpSpPr>
              <p:cNvPr id="30" name="Group 29">
                <a:extLst>
                  <a:ext uri="{FF2B5EF4-FFF2-40B4-BE49-F238E27FC236}">
                    <a16:creationId xmlns:a16="http://schemas.microsoft.com/office/drawing/2014/main" id="{25F43F71-643B-42F6-8DBF-BE79F795BC03}"/>
                  </a:ext>
                </a:extLst>
              </p:cNvPr>
              <p:cNvGrpSpPr/>
              <p:nvPr/>
            </p:nvGrpSpPr>
            <p:grpSpPr>
              <a:xfrm>
                <a:off x="0" y="0"/>
                <a:ext cx="4235450" cy="2108200"/>
                <a:chOff x="0" y="0"/>
                <a:chExt cx="4235450" cy="2108200"/>
              </a:xfrm>
            </p:grpSpPr>
            <p:sp>
              <p:nvSpPr>
                <p:cNvPr id="31" name="Text Box 9">
                  <a:extLst>
                    <a:ext uri="{FF2B5EF4-FFF2-40B4-BE49-F238E27FC236}">
                      <a16:creationId xmlns:a16="http://schemas.microsoft.com/office/drawing/2014/main" id="{EF25B403-8EC8-486D-B135-90387FE8FFC6}"/>
                    </a:ext>
                  </a:extLst>
                </p:cNvPr>
                <p:cNvSpPr txBox="1"/>
                <p:nvPr/>
              </p:nvSpPr>
              <p:spPr>
                <a:xfrm>
                  <a:off x="1752600" y="1424940"/>
                  <a:ext cx="40322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2 m</a:t>
                  </a:r>
                </a:p>
              </p:txBody>
            </p:sp>
            <p:grpSp>
              <p:nvGrpSpPr>
                <p:cNvPr id="32" name="Group 31">
                  <a:extLst>
                    <a:ext uri="{FF2B5EF4-FFF2-40B4-BE49-F238E27FC236}">
                      <a16:creationId xmlns:a16="http://schemas.microsoft.com/office/drawing/2014/main" id="{81C98DB8-A77E-4EAB-B057-EA62DF5FE674}"/>
                    </a:ext>
                  </a:extLst>
                </p:cNvPr>
                <p:cNvGrpSpPr/>
                <p:nvPr/>
              </p:nvGrpSpPr>
              <p:grpSpPr>
                <a:xfrm>
                  <a:off x="0" y="0"/>
                  <a:ext cx="4235450" cy="2108200"/>
                  <a:chOff x="0" y="0"/>
                  <a:chExt cx="4235450" cy="2108200"/>
                </a:xfrm>
              </p:grpSpPr>
              <p:grpSp>
                <p:nvGrpSpPr>
                  <p:cNvPr id="33" name="Group 32">
                    <a:extLst>
                      <a:ext uri="{FF2B5EF4-FFF2-40B4-BE49-F238E27FC236}">
                        <a16:creationId xmlns:a16="http://schemas.microsoft.com/office/drawing/2014/main" id="{681CBE9C-EE98-4E14-80DC-0BE919CCA3B1}"/>
                      </a:ext>
                    </a:extLst>
                  </p:cNvPr>
                  <p:cNvGrpSpPr/>
                  <p:nvPr/>
                </p:nvGrpSpPr>
                <p:grpSpPr>
                  <a:xfrm>
                    <a:off x="0" y="0"/>
                    <a:ext cx="4235450" cy="2108200"/>
                    <a:chOff x="0" y="0"/>
                    <a:chExt cx="4235450" cy="2108200"/>
                  </a:xfrm>
                </p:grpSpPr>
                <p:cxnSp>
                  <p:nvCxnSpPr>
                    <p:cNvPr id="38" name="Straight Arrow Connector 37">
                      <a:extLst>
                        <a:ext uri="{FF2B5EF4-FFF2-40B4-BE49-F238E27FC236}">
                          <a16:creationId xmlns:a16="http://schemas.microsoft.com/office/drawing/2014/main" id="{B53C3BD9-EB3D-4307-BC1B-74A0A7D73536}"/>
                        </a:ext>
                      </a:extLst>
                    </p:cNvPr>
                    <p:cNvCxnSpPr/>
                    <p:nvPr/>
                  </p:nvCxnSpPr>
                  <p:spPr>
                    <a:xfrm>
                      <a:off x="0" y="205740"/>
                      <a:ext cx="423545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 Box 5">
                      <a:extLst>
                        <a:ext uri="{FF2B5EF4-FFF2-40B4-BE49-F238E27FC236}">
                          <a16:creationId xmlns:a16="http://schemas.microsoft.com/office/drawing/2014/main" id="{3C00FC3B-8DA7-4BA1-9273-3D2DA0F83247}"/>
                        </a:ext>
                      </a:extLst>
                    </p:cNvPr>
                    <p:cNvSpPr txBox="1"/>
                    <p:nvPr/>
                  </p:nvSpPr>
                  <p:spPr>
                    <a:xfrm>
                      <a:off x="1859280" y="182880"/>
                      <a:ext cx="47434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20 m</a:t>
                      </a:r>
                    </a:p>
                  </p:txBody>
                </p:sp>
                <p:cxnSp>
                  <p:nvCxnSpPr>
                    <p:cNvPr id="40" name="Straight Arrow Connector 39">
                      <a:extLst>
                        <a:ext uri="{FF2B5EF4-FFF2-40B4-BE49-F238E27FC236}">
                          <a16:creationId xmlns:a16="http://schemas.microsoft.com/office/drawing/2014/main" id="{22938AA4-EEDC-410D-8CF3-E0485210D94C}"/>
                        </a:ext>
                      </a:extLst>
                    </p:cNvPr>
                    <p:cNvCxnSpPr/>
                    <p:nvPr/>
                  </p:nvCxnSpPr>
                  <p:spPr>
                    <a:xfrm>
                      <a:off x="3810000" y="0"/>
                      <a:ext cx="0" cy="2108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a:extLst>
                      <a:ext uri="{FF2B5EF4-FFF2-40B4-BE49-F238E27FC236}">
                        <a16:creationId xmlns:a16="http://schemas.microsoft.com/office/drawing/2014/main" id="{CE317C23-BC22-44D1-AF5C-07F9D421C3F6}"/>
                      </a:ext>
                    </a:extLst>
                  </p:cNvPr>
                  <p:cNvCxnSpPr/>
                  <p:nvPr/>
                </p:nvCxnSpPr>
                <p:spPr>
                  <a:xfrm>
                    <a:off x="1897380" y="1691640"/>
                    <a:ext cx="6350" cy="4064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 Box 12">
                    <a:extLst>
                      <a:ext uri="{FF2B5EF4-FFF2-40B4-BE49-F238E27FC236}">
                        <a16:creationId xmlns:a16="http://schemas.microsoft.com/office/drawing/2014/main" id="{E973445A-D45F-4098-9465-DD74708F463B}"/>
                      </a:ext>
                    </a:extLst>
                  </p:cNvPr>
                  <p:cNvSpPr txBox="1"/>
                  <p:nvPr/>
                </p:nvSpPr>
                <p:spPr>
                  <a:xfrm>
                    <a:off x="76200" y="822960"/>
                    <a:ext cx="40322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3 m</a:t>
                    </a:r>
                  </a:p>
                </p:txBody>
              </p:sp>
              <p:cxnSp>
                <p:nvCxnSpPr>
                  <p:cNvPr id="36" name="Straight Arrow Connector 35">
                    <a:extLst>
                      <a:ext uri="{FF2B5EF4-FFF2-40B4-BE49-F238E27FC236}">
                        <a16:creationId xmlns:a16="http://schemas.microsoft.com/office/drawing/2014/main" id="{D06FB8B2-419E-4163-B9B3-3519BF355A90}"/>
                      </a:ext>
                    </a:extLst>
                  </p:cNvPr>
                  <p:cNvCxnSpPr/>
                  <p:nvPr/>
                </p:nvCxnSpPr>
                <p:spPr>
                  <a:xfrm>
                    <a:off x="632460" y="1112520"/>
                    <a:ext cx="0" cy="5715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 Box 14">
                    <a:extLst>
                      <a:ext uri="{FF2B5EF4-FFF2-40B4-BE49-F238E27FC236}">
                        <a16:creationId xmlns:a16="http://schemas.microsoft.com/office/drawing/2014/main" id="{40794155-A981-4458-9AAE-10A3C4629995}"/>
                      </a:ext>
                    </a:extLst>
                  </p:cNvPr>
                  <p:cNvSpPr txBox="1"/>
                  <p:nvPr/>
                </p:nvSpPr>
                <p:spPr>
                  <a:xfrm>
                    <a:off x="601980" y="1287780"/>
                    <a:ext cx="403225" cy="241300"/>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a:effectLst/>
                        <a:latin typeface="Calibri" panose="020F0502020204030204" pitchFamily="34" charset="0"/>
                        <a:ea typeface="Calibri" panose="020F0502020204030204" pitchFamily="34" charset="0"/>
                        <a:cs typeface="Times New Roman" panose="02020603050405020304" pitchFamily="18" charset="0"/>
                      </a:rPr>
                      <a:t>3 m</a:t>
                    </a:r>
                  </a:p>
                </p:txBody>
              </p:sp>
            </p:grpSp>
          </p:grpSp>
        </p:grpSp>
        <p:cxnSp>
          <p:nvCxnSpPr>
            <p:cNvPr id="28" name="Straight Arrow Connector 27">
              <a:extLst>
                <a:ext uri="{FF2B5EF4-FFF2-40B4-BE49-F238E27FC236}">
                  <a16:creationId xmlns:a16="http://schemas.microsoft.com/office/drawing/2014/main" id="{E5DA70A8-B509-4ADE-9569-6861997E2386}"/>
                </a:ext>
              </a:extLst>
            </p:cNvPr>
            <p:cNvCxnSpPr/>
            <p:nvPr/>
          </p:nvCxnSpPr>
          <p:spPr>
            <a:xfrm>
              <a:off x="0" y="1059180"/>
              <a:ext cx="5969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A293BD42-63B6-4425-9B02-AF3A87223C47}"/>
                  </a:ext>
                </a:extLst>
              </p:cNvPr>
              <p:cNvSpPr txBox="1">
                <a:spLocks/>
              </p:cNvSpPr>
              <p:nvPr/>
            </p:nvSpPr>
            <p:spPr bwMode="auto">
              <a:xfrm>
                <a:off x="838200" y="1786683"/>
                <a:ext cx="7543800" cy="88356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a:solidFill>
                      <a:srgbClr val="4B4F55"/>
                    </a:solidFill>
                    <a:latin typeface="+mn-lt"/>
                    <a:ea typeface="+mn-ea"/>
                    <a:cs typeface="+mn-cs"/>
                  </a:defRPr>
                </a:lvl1pPr>
                <a:lvl2pPr marL="571500" indent="-190500" algn="l" rtl="0" eaLnBrk="0" fontAlgn="base" hangingPunct="0">
                  <a:spcBef>
                    <a:spcPct val="20000"/>
                  </a:spcBef>
                  <a:spcAft>
                    <a:spcPct val="0"/>
                  </a:spcAft>
                  <a:buChar char="•"/>
                  <a:defRPr sz="1600">
                    <a:solidFill>
                      <a:srgbClr val="4B4F55"/>
                    </a:solidFill>
                    <a:latin typeface="+mn-lt"/>
                  </a:defRPr>
                </a:lvl2pPr>
                <a:lvl3pPr marL="952500" indent="-190500" algn="l" rtl="0" eaLnBrk="0" fontAlgn="base" hangingPunct="0">
                  <a:spcBef>
                    <a:spcPct val="20000"/>
                  </a:spcBef>
                  <a:spcAft>
                    <a:spcPct val="0"/>
                  </a:spcAft>
                  <a:buChar char="»"/>
                  <a:defRPr sz="1600">
                    <a:solidFill>
                      <a:srgbClr val="4B4F55"/>
                    </a:solidFill>
                    <a:latin typeface="+mn-lt"/>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defRPr>
                </a:lvl4pPr>
                <a:lvl5pPr marL="1727200" indent="-203200" algn="l" rtl="0" eaLnBrk="0" fontAlgn="base" hangingPunct="0">
                  <a:spcBef>
                    <a:spcPct val="20000"/>
                  </a:spcBef>
                  <a:spcAft>
                    <a:spcPct val="0"/>
                  </a:spcAft>
                  <a:buChar char="°"/>
                  <a:defRPr sz="1400">
                    <a:solidFill>
                      <a:srgbClr val="4B4F55"/>
                    </a:solidFill>
                    <a:latin typeface="+mn-lt"/>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a:lstStyle>
              <a:p>
                <a:r>
                  <a:rPr lang="en-GB" sz="1800" i="0" kern="0" dirty="0"/>
                  <a:t>Use </a:t>
                </a:r>
                <a14:m>
                  <m:oMath xmlns:m="http://schemas.openxmlformats.org/officeDocument/2006/math">
                    <m:r>
                      <a:rPr lang="en-GB" sz="1800" i="1" kern="0" smtClean="0">
                        <a:latin typeface="Cambria Math" panose="02040503050406030204" pitchFamily="18" charset="0"/>
                        <a:ea typeface="Cambria Math" panose="02040503050406030204" pitchFamily="18" charset="0"/>
                      </a:rPr>
                      <m:t>∆</m:t>
                    </m:r>
                    <m:r>
                      <a:rPr lang="en-GB" sz="1800" b="0" i="1" kern="0" smtClean="0">
                        <a:latin typeface="Cambria Math" panose="02040503050406030204" pitchFamily="18" charset="0"/>
                        <a:ea typeface="Cambria Math" panose="02040503050406030204" pitchFamily="18" charset="0"/>
                      </a:rPr>
                      <m:t>𝑥</m:t>
                    </m:r>
                    <m:r>
                      <a:rPr lang="en-GB" sz="1800" b="0" i="1" kern="0" smtClean="0">
                        <a:latin typeface="Cambria Math" panose="02040503050406030204" pitchFamily="18" charset="0"/>
                        <a:ea typeface="Cambria Math" panose="02040503050406030204" pitchFamily="18" charset="0"/>
                      </a:rPr>
                      <m:t>=0.2 </m:t>
                    </m:r>
                    <m:r>
                      <a:rPr lang="en-GB" sz="1800" b="0" i="1" kern="0" smtClean="0">
                        <a:latin typeface="Cambria Math" panose="02040503050406030204" pitchFamily="18" charset="0"/>
                        <a:ea typeface="Cambria Math" panose="02040503050406030204" pitchFamily="18" charset="0"/>
                      </a:rPr>
                      <m:t>𝑚</m:t>
                    </m:r>
                  </m:oMath>
                </a14:m>
                <a:endParaRPr lang="en-GB" sz="1800" i="0" kern="0" dirty="0"/>
              </a:p>
            </p:txBody>
          </p:sp>
        </mc:Choice>
        <mc:Fallback xmlns="">
          <p:sp>
            <p:nvSpPr>
              <p:cNvPr id="42" name="Content Placeholder 2">
                <a:extLst>
                  <a:ext uri="{FF2B5EF4-FFF2-40B4-BE49-F238E27FC236}">
                    <a16:creationId xmlns:a16="http://schemas.microsoft.com/office/drawing/2014/main" id="{A293BD42-63B6-4425-9B02-AF3A87223C47}"/>
                  </a:ext>
                </a:extLst>
              </p:cNvPr>
              <p:cNvSpPr txBox="1">
                <a:spLocks noRot="1" noChangeAspect="1" noMove="1" noResize="1" noEditPoints="1" noAdjustHandles="1" noChangeArrowheads="1" noChangeShapeType="1" noTextEdit="1"/>
              </p:cNvSpPr>
              <p:nvPr/>
            </p:nvSpPr>
            <p:spPr bwMode="auto">
              <a:xfrm>
                <a:off x="838200" y="1786683"/>
                <a:ext cx="7543800" cy="883568"/>
              </a:xfrm>
              <a:prstGeom prst="rect">
                <a:avLst/>
              </a:prstGeom>
              <a:blipFill>
                <a:blip r:embed="rId3"/>
                <a:stretch>
                  <a:fillRect l="-1940" t="-89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3BBB957E-3E35-47A8-9D72-AAA232772044}"/>
                  </a:ext>
                </a:extLst>
              </p:cNvPr>
              <p:cNvSpPr/>
              <p:nvPr/>
            </p:nvSpPr>
            <p:spPr>
              <a:xfrm>
                <a:off x="3922216" y="1686154"/>
                <a:ext cx="1488228"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𝜌</m:t>
                          </m:r>
                        </m:e>
                        <m:sub>
                          <m:r>
                            <a:rPr lang="en-GB" i="0">
                              <a:latin typeface="Cambria Math" panose="02040503050406030204" pitchFamily="18" charset="0"/>
                            </a:rPr>
                            <m:t>0</m:t>
                          </m:r>
                        </m:sub>
                      </m:sSub>
                      <m:r>
                        <a:rPr lang="en-GB" i="0">
                          <a:latin typeface="Cambria Math" panose="02040503050406030204" pitchFamily="18" charset="0"/>
                        </a:rPr>
                        <m:t>=1000</m:t>
                      </m:r>
                      <m:f>
                        <m:fPr>
                          <m:ctrlPr>
                            <a:rPr lang="en-GB" i="1">
                              <a:latin typeface="Cambria Math" panose="02040503050406030204" pitchFamily="18" charset="0"/>
                            </a:rPr>
                          </m:ctrlPr>
                        </m:fPr>
                        <m:num>
                          <m:r>
                            <a:rPr lang="en-GB">
                              <a:latin typeface="Cambria Math" panose="02040503050406030204" pitchFamily="18" charset="0"/>
                            </a:rPr>
                            <m:t>𝑘𝑔</m:t>
                          </m:r>
                        </m:num>
                        <m:den>
                          <m:sSup>
                            <m:sSupPr>
                              <m:ctrlPr>
                                <a:rPr lang="en-GB" i="1">
                                  <a:latin typeface="Cambria Math" panose="02040503050406030204" pitchFamily="18" charset="0"/>
                                </a:rPr>
                              </m:ctrlPr>
                            </m:sSupPr>
                            <m:e>
                              <m:r>
                                <a:rPr lang="en-GB">
                                  <a:latin typeface="Cambria Math" panose="02040503050406030204" pitchFamily="18" charset="0"/>
                                </a:rPr>
                                <m:t>𝑚</m:t>
                              </m:r>
                            </m:e>
                            <m:sup>
                              <m:r>
                                <a:rPr lang="en-GB" i="0">
                                  <a:latin typeface="Cambria Math" panose="02040503050406030204" pitchFamily="18" charset="0"/>
                                </a:rPr>
                                <m:t>3</m:t>
                              </m:r>
                            </m:sup>
                          </m:sSup>
                        </m:den>
                      </m:f>
                    </m:oMath>
                  </m:oMathPara>
                </a14:m>
                <a:endParaRPr lang="en-GB" dirty="0"/>
              </a:p>
            </p:txBody>
          </p:sp>
        </mc:Choice>
        <mc:Fallback xmlns="">
          <p:sp>
            <p:nvSpPr>
              <p:cNvPr id="43" name="Rectangle 42">
                <a:extLst>
                  <a:ext uri="{FF2B5EF4-FFF2-40B4-BE49-F238E27FC236}">
                    <a16:creationId xmlns:a16="http://schemas.microsoft.com/office/drawing/2014/main" id="{3BBB957E-3E35-47A8-9D72-AAA232772044}"/>
                  </a:ext>
                </a:extLst>
              </p:cNvPr>
              <p:cNvSpPr>
                <a:spLocks noRot="1" noChangeAspect="1" noMove="1" noResize="1" noEditPoints="1" noAdjustHandles="1" noChangeArrowheads="1" noChangeShapeType="1" noTextEdit="1"/>
              </p:cNvSpPr>
              <p:nvPr/>
            </p:nvSpPr>
            <p:spPr>
              <a:xfrm>
                <a:off x="3922216" y="1686154"/>
                <a:ext cx="1488228" cy="55983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D67F8A6-0A46-428C-B882-E544656C6238}"/>
                  </a:ext>
                </a:extLst>
              </p:cNvPr>
              <p:cNvSpPr/>
              <p:nvPr/>
            </p:nvSpPr>
            <p:spPr>
              <a:xfrm>
                <a:off x="6109532" y="1796469"/>
                <a:ext cx="157337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𝜇</m:t>
                      </m:r>
                      <m:r>
                        <a:rPr lang="en-GB" i="0">
                          <a:latin typeface="Cambria Math" panose="02040503050406030204" pitchFamily="18" charset="0"/>
                        </a:rPr>
                        <m:t>=0.001 </m:t>
                      </m:r>
                      <m:r>
                        <a:rPr lang="en-GB">
                          <a:latin typeface="Cambria Math" panose="02040503050406030204" pitchFamily="18" charset="0"/>
                        </a:rPr>
                        <m:t>𝑃𝑎</m:t>
                      </m:r>
                      <m:r>
                        <a:rPr lang="en-GB" i="0">
                          <a:latin typeface="Cambria Math" panose="02040503050406030204" pitchFamily="18" charset="0"/>
                        </a:rPr>
                        <m:t> </m:t>
                      </m:r>
                      <m:r>
                        <a:rPr lang="en-GB">
                          <a:latin typeface="Cambria Math" panose="02040503050406030204" pitchFamily="18" charset="0"/>
                        </a:rPr>
                        <m:t>𝑠</m:t>
                      </m:r>
                    </m:oMath>
                  </m:oMathPara>
                </a14:m>
                <a:endParaRPr lang="en-GB" dirty="0"/>
              </a:p>
            </p:txBody>
          </p:sp>
        </mc:Choice>
        <mc:Fallback xmlns="">
          <p:sp>
            <p:nvSpPr>
              <p:cNvPr id="44" name="Rectangle 43">
                <a:extLst>
                  <a:ext uri="{FF2B5EF4-FFF2-40B4-BE49-F238E27FC236}">
                    <a16:creationId xmlns:a16="http://schemas.microsoft.com/office/drawing/2014/main" id="{6D67F8A6-0A46-428C-B882-E544656C6238}"/>
                  </a:ext>
                </a:extLst>
              </p:cNvPr>
              <p:cNvSpPr>
                <a:spLocks noRot="1" noChangeAspect="1" noMove="1" noResize="1" noEditPoints="1" noAdjustHandles="1" noChangeArrowheads="1" noChangeShapeType="1" noTextEdit="1"/>
              </p:cNvSpPr>
              <p:nvPr/>
            </p:nvSpPr>
            <p:spPr>
              <a:xfrm>
                <a:off x="6109532" y="1796469"/>
                <a:ext cx="1573379" cy="338554"/>
              </a:xfrm>
              <a:prstGeom prst="rect">
                <a:avLst/>
              </a:prstGeom>
              <a:blipFill>
                <a:blip r:embed="rId5"/>
                <a:stretch>
                  <a:fillRect b="-5455"/>
                </a:stretch>
              </a:blipFill>
            </p:spPr>
            <p:txBody>
              <a:bodyPr/>
              <a:lstStyle/>
              <a:p>
                <a:r>
                  <a:rPr lang="en-GB">
                    <a:noFill/>
                  </a:rPr>
                  <a:t> </a:t>
                </a:r>
              </a:p>
            </p:txBody>
          </p:sp>
        </mc:Fallback>
      </mc:AlternateContent>
    </p:spTree>
    <p:extLst>
      <p:ext uri="{BB962C8B-B14F-4D97-AF65-F5344CB8AC3E}">
        <p14:creationId xmlns:p14="http://schemas.microsoft.com/office/powerpoint/2010/main" val="371246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93DEF4-83BD-4809-A7DB-512659546B26}"/>
              </a:ext>
            </a:extLst>
          </p:cNvPr>
          <p:cNvSpPr>
            <a:spLocks noGrp="1"/>
          </p:cNvSpPr>
          <p:nvPr>
            <p:ph type="title"/>
          </p:nvPr>
        </p:nvSpPr>
        <p:spPr/>
        <p:txBody>
          <a:bodyPr/>
          <a:lstStyle/>
          <a:p>
            <a:r>
              <a:rPr lang="en-GB" b="0" dirty="0"/>
              <a:t>THE CODE YOU HAVE BEEN GIVEN</a:t>
            </a:r>
          </a:p>
        </p:txBody>
      </p:sp>
      <p:sp>
        <p:nvSpPr>
          <p:cNvPr id="5" name="Text Placeholder 4">
            <a:extLst>
              <a:ext uri="{FF2B5EF4-FFF2-40B4-BE49-F238E27FC236}">
                <a16:creationId xmlns:a16="http://schemas.microsoft.com/office/drawing/2014/main" id="{23577D8F-026B-420F-80DA-C8106CA22DA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5421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6AB045-B0AF-47AC-A2A0-3284AD165619}"/>
              </a:ext>
            </a:extLst>
          </p:cNvPr>
          <p:cNvSpPr>
            <a:spLocks noGrp="1"/>
          </p:cNvSpPr>
          <p:nvPr>
            <p:ph type="title"/>
          </p:nvPr>
        </p:nvSpPr>
        <p:spPr/>
        <p:txBody>
          <a:bodyPr/>
          <a:lstStyle/>
          <a:p>
            <a:r>
              <a:rPr lang="en-GB" dirty="0"/>
              <a:t>The Tasks</a:t>
            </a:r>
          </a:p>
        </p:txBody>
      </p:sp>
      <p:sp>
        <p:nvSpPr>
          <p:cNvPr id="5" name="Content Placeholder 4">
            <a:extLst>
              <a:ext uri="{FF2B5EF4-FFF2-40B4-BE49-F238E27FC236}">
                <a16:creationId xmlns:a16="http://schemas.microsoft.com/office/drawing/2014/main" id="{E5CB308B-3A2F-4511-81D3-724854442E76}"/>
              </a:ext>
            </a:extLst>
          </p:cNvPr>
          <p:cNvSpPr>
            <a:spLocks noGrp="1"/>
          </p:cNvSpPr>
          <p:nvPr>
            <p:ph idx="1"/>
          </p:nvPr>
        </p:nvSpPr>
        <p:spPr>
          <a:xfrm>
            <a:off x="838200" y="1700808"/>
            <a:ext cx="7543800" cy="4699992"/>
          </a:xfrm>
        </p:spPr>
        <p:txBody>
          <a:bodyPr/>
          <a:lstStyle/>
          <a:p>
            <a:pPr>
              <a:buFont typeface="Arial" panose="020B0604020202020204" pitchFamily="34" charset="0"/>
              <a:buChar char="•"/>
            </a:pPr>
            <a:r>
              <a:rPr lang="en-GB" sz="2000" dirty="0"/>
              <a:t>Create an SPH simulator that can run based on the initial problem geometry and conditions described above. These simulations should run until t=30 s (this may take a while under Python and so test the code over much shorter intervals). Start by implementing a simple forward Euler timestep method, for which you may need to use a very small timestep.</a:t>
            </a:r>
          </a:p>
          <a:p>
            <a:pPr>
              <a:buFont typeface="Arial" panose="020B0604020202020204" pitchFamily="34" charset="0"/>
              <a:buChar char="•"/>
            </a:pPr>
            <a:r>
              <a:rPr lang="en-GB" sz="2000" dirty="0"/>
              <a:t>Output particle data to file in such a form that it can be used for subsequent post-processing. Remember that the time steps will be quite small and so only produce outputs at a user set simulation time output interval.</a:t>
            </a:r>
          </a:p>
          <a:p>
            <a:pPr>
              <a:buFont typeface="Arial" panose="020B0604020202020204" pitchFamily="34" charset="0"/>
              <a:buChar char="•"/>
            </a:pPr>
            <a:r>
              <a:rPr lang="en-GB" sz="2000" dirty="0"/>
              <a:t>Create a post-processing code to plot the particle data stored in the output files produced by the SPH simulator. The output from this code should be an animation of the simulation results, saved in a sensible format.</a:t>
            </a:r>
          </a:p>
          <a:p>
            <a:r>
              <a:rPr lang="en-GB" sz="2000" dirty="0"/>
              <a:t>	</a:t>
            </a:r>
          </a:p>
        </p:txBody>
      </p:sp>
    </p:spTree>
    <p:extLst>
      <p:ext uri="{BB962C8B-B14F-4D97-AF65-F5344CB8AC3E}">
        <p14:creationId xmlns:p14="http://schemas.microsoft.com/office/powerpoint/2010/main" val="3461599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BB1D-0F1E-4916-B182-389CB29186A0}"/>
              </a:ext>
            </a:extLst>
          </p:cNvPr>
          <p:cNvSpPr>
            <a:spLocks noGrp="1"/>
          </p:cNvSpPr>
          <p:nvPr>
            <p:ph type="title"/>
          </p:nvPr>
        </p:nvSpPr>
        <p:spPr/>
        <p:txBody>
          <a:bodyPr/>
          <a:lstStyle/>
          <a:p>
            <a:r>
              <a:rPr lang="en-GB" dirty="0"/>
              <a:t>What you are going to do</a:t>
            </a:r>
          </a:p>
        </p:txBody>
      </p:sp>
      <p:pic>
        <p:nvPicPr>
          <p:cNvPr id="4" name="wave_video_fixed (realtime)">
            <a:hlinkClick r:id="" action="ppaction://media"/>
            <a:extLst>
              <a:ext uri="{FF2B5EF4-FFF2-40B4-BE49-F238E27FC236}">
                <a16:creationId xmlns:a16="http://schemas.microsoft.com/office/drawing/2014/main" id="{1A067C58-A3CF-47BA-8692-BF9DB7C1D0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16467" y="2050495"/>
            <a:ext cx="5680555" cy="3962944"/>
          </a:xfrm>
        </p:spPr>
      </p:pic>
      <p:pic>
        <p:nvPicPr>
          <p:cNvPr id="6" name="wave_video_hires (realtime)">
            <a:hlinkClick r:id="" action="ppaction://media"/>
            <a:extLst>
              <a:ext uri="{FF2B5EF4-FFF2-40B4-BE49-F238E27FC236}">
                <a16:creationId xmlns:a16="http://schemas.microsoft.com/office/drawing/2014/main" id="{91A07067-0DA0-4067-B1D3-4EF0C9736A9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427984" y="2060848"/>
            <a:ext cx="5630593" cy="3927687"/>
          </a:xfrm>
          <a:prstGeom prst="rect">
            <a:avLst/>
          </a:prstGeom>
        </p:spPr>
      </p:pic>
    </p:spTree>
    <p:extLst>
      <p:ext uri="{BB962C8B-B14F-4D97-AF65-F5344CB8AC3E}">
        <p14:creationId xmlns:p14="http://schemas.microsoft.com/office/powerpoint/2010/main" val="356610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50" fill="hold"/>
                                        <p:tgtEl>
                                          <p:spTgt spid="6"/>
                                        </p:tgtEl>
                                      </p:cBhvr>
                                    </p:cmd>
                                  </p:childTnLst>
                                </p:cTn>
                              </p:par>
                              <p:par>
                                <p:cTn id="7" presetID="1" presetClass="mediacall" presetSubtype="0" fill="hold" nodeType="withEffect">
                                  <p:stCondLst>
                                    <p:cond delay="0"/>
                                  </p:stCondLst>
                                  <p:childTnLst>
                                    <p:cmd type="call" cmd="playFrom(0.0)">
                                      <p:cBhvr>
                                        <p:cTn id="8" dur="30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video>
              <p:cMediaNode vol="80000">
                <p:cTn id="10"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12B9-63EE-4BD7-B344-30DB6A1A4D49}"/>
              </a:ext>
            </a:extLst>
          </p:cNvPr>
          <p:cNvSpPr>
            <a:spLocks noGrp="1"/>
          </p:cNvSpPr>
          <p:nvPr>
            <p:ph type="title"/>
          </p:nvPr>
        </p:nvSpPr>
        <p:spPr/>
        <p:txBody>
          <a:bodyPr/>
          <a:lstStyle/>
          <a:p>
            <a:r>
              <a:rPr lang="en-GB" dirty="0"/>
              <a:t>The Tasks – Continued</a:t>
            </a:r>
          </a:p>
        </p:txBody>
      </p:sp>
      <p:sp>
        <p:nvSpPr>
          <p:cNvPr id="3" name="Content Placeholder 2">
            <a:extLst>
              <a:ext uri="{FF2B5EF4-FFF2-40B4-BE49-F238E27FC236}">
                <a16:creationId xmlns:a16="http://schemas.microsoft.com/office/drawing/2014/main" id="{6855BC27-1204-4895-99E5-4389B18F473F}"/>
              </a:ext>
            </a:extLst>
          </p:cNvPr>
          <p:cNvSpPr>
            <a:spLocks noGrp="1"/>
          </p:cNvSpPr>
          <p:nvPr>
            <p:ph idx="1"/>
          </p:nvPr>
        </p:nvSpPr>
        <p:spPr>
          <a:xfrm>
            <a:off x="838200" y="2060848"/>
            <a:ext cx="7543800" cy="4457700"/>
          </a:xfrm>
        </p:spPr>
        <p:txBody>
          <a:bodyPr/>
          <a:lstStyle/>
          <a:p>
            <a:pPr>
              <a:buFont typeface="Arial" panose="020B0604020202020204" pitchFamily="34" charset="0"/>
              <a:buChar char="•"/>
            </a:pPr>
            <a:r>
              <a:rPr lang="en-GB" dirty="0"/>
              <a:t>Improve your </a:t>
            </a:r>
            <a:r>
              <a:rPr lang="en-GB" dirty="0" err="1"/>
              <a:t>timestepping</a:t>
            </a:r>
            <a:r>
              <a:rPr lang="en-GB" dirty="0"/>
              <a:t> method by implementing the predictor-corrector scheme. </a:t>
            </a:r>
          </a:p>
          <a:p>
            <a:pPr>
              <a:buFont typeface="Arial" panose="020B0604020202020204" pitchFamily="34" charset="0"/>
              <a:buChar char="•"/>
            </a:pPr>
            <a:r>
              <a:rPr lang="en-GB" dirty="0"/>
              <a:t>Measure the wave height and location of the crest as a function of time. What is the sloshing interval across the domain and how does this compare to the expected shallow water wave speed?</a:t>
            </a:r>
          </a:p>
          <a:p>
            <a:pPr>
              <a:buFont typeface="Arial" panose="020B0604020202020204" pitchFamily="34" charset="0"/>
              <a:buChar char="•"/>
            </a:pPr>
            <a:r>
              <a:rPr lang="en-GB" dirty="0"/>
              <a:t>Simulate different shaped domains, especially ones with non-vertical and horizontal walls. Try and simulate a shoaling wave (e.g. running up onto a beach).</a:t>
            </a:r>
          </a:p>
          <a:p>
            <a:pPr>
              <a:buFont typeface="Arial" panose="020B0604020202020204" pitchFamily="34" charset="0"/>
              <a:buChar char="•"/>
            </a:pPr>
            <a:r>
              <a:rPr lang="en-GB" dirty="0"/>
              <a:t>Carry out a convergence study in which the resolution (</a:t>
            </a:r>
            <a:r>
              <a:rPr lang="en-GB" dirty="0" err="1"/>
              <a:t>Δx</a:t>
            </a:r>
            <a:r>
              <a:rPr lang="en-GB" dirty="0"/>
              <a:t>) of the simulation is varied. You will need to decide upon a suitable metric for the error (for example, timescale for wave transits). What is the order of convergence?</a:t>
            </a:r>
          </a:p>
          <a:p>
            <a:pPr>
              <a:buFont typeface="Arial" panose="020B0604020202020204" pitchFamily="34" charset="0"/>
              <a:buChar char="•"/>
            </a:pPr>
            <a:endParaRPr lang="en-GB" dirty="0"/>
          </a:p>
        </p:txBody>
      </p:sp>
    </p:spTree>
    <p:extLst>
      <p:ext uri="{BB962C8B-B14F-4D97-AF65-F5344CB8AC3E}">
        <p14:creationId xmlns:p14="http://schemas.microsoft.com/office/powerpoint/2010/main" val="25832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A9BE-D17F-4555-901D-A76B4ED0C991}"/>
              </a:ext>
            </a:extLst>
          </p:cNvPr>
          <p:cNvSpPr>
            <a:spLocks noGrp="1"/>
          </p:cNvSpPr>
          <p:nvPr>
            <p:ph type="title"/>
          </p:nvPr>
        </p:nvSpPr>
        <p:spPr/>
        <p:txBody>
          <a:bodyPr/>
          <a:lstStyle/>
          <a:p>
            <a:r>
              <a:rPr lang="en-GB" dirty="0"/>
              <a:t>Suggestion on how to proceed</a:t>
            </a:r>
          </a:p>
        </p:txBody>
      </p:sp>
      <p:sp>
        <p:nvSpPr>
          <p:cNvPr id="3" name="Content Placeholder 2">
            <a:extLst>
              <a:ext uri="{FF2B5EF4-FFF2-40B4-BE49-F238E27FC236}">
                <a16:creationId xmlns:a16="http://schemas.microsoft.com/office/drawing/2014/main" id="{26A78F54-6AAF-4CFF-B588-DEEA970BBD2B}"/>
              </a:ext>
            </a:extLst>
          </p:cNvPr>
          <p:cNvSpPr>
            <a:spLocks noGrp="1"/>
          </p:cNvSpPr>
          <p:nvPr>
            <p:ph idx="1"/>
          </p:nvPr>
        </p:nvSpPr>
        <p:spPr>
          <a:xfrm>
            <a:off x="841243" y="1556792"/>
            <a:ext cx="7543800" cy="5184576"/>
          </a:xfrm>
        </p:spPr>
        <p:txBody>
          <a:bodyPr/>
          <a:lstStyle/>
          <a:p>
            <a:pPr marL="0" indent="0"/>
            <a:r>
              <a:rPr lang="en-GB" sz="2400" dirty="0"/>
              <a:t>Initially divide the team in two</a:t>
            </a:r>
          </a:p>
          <a:p>
            <a:pPr marL="285750" indent="-285750">
              <a:buFont typeface="Arial" panose="020B0604020202020204" pitchFamily="34" charset="0"/>
              <a:buChar char="•"/>
            </a:pPr>
            <a:r>
              <a:rPr lang="en-GB" sz="2400" dirty="0"/>
              <a:t>One sub-team to start working on numerical implementation</a:t>
            </a:r>
          </a:p>
          <a:p>
            <a:pPr marL="285750" indent="-285750">
              <a:buFont typeface="Arial" panose="020B0604020202020204" pitchFamily="34" charset="0"/>
              <a:buChar char="•"/>
            </a:pPr>
            <a:r>
              <a:rPr lang="en-GB" sz="2400" dirty="0"/>
              <a:t>One sub-team to work on saving data to file, data visualisation and post-processing</a:t>
            </a:r>
          </a:p>
          <a:p>
            <a:pPr marL="0" indent="0"/>
            <a:r>
              <a:rPr lang="en-GB" sz="2400" dirty="0"/>
              <a:t>These tasks need to occur in parallel as you can’t tell if the code is working if you can’t see the results</a:t>
            </a:r>
          </a:p>
          <a:p>
            <a:pPr>
              <a:buFont typeface="Arial" panose="020B0604020202020204" pitchFamily="34" charset="0"/>
              <a:buChar char="•"/>
            </a:pPr>
            <a:r>
              <a:rPr lang="en-GB" sz="2400" dirty="0"/>
              <a:t>Once the basic simulation is working various aspects need to be implemented:</a:t>
            </a:r>
          </a:p>
          <a:p>
            <a:pPr lvl="1">
              <a:buFont typeface="Arial" panose="020B0604020202020204" pitchFamily="34" charset="0"/>
              <a:buChar char="•"/>
            </a:pPr>
            <a:r>
              <a:rPr lang="en-GB" sz="2200" dirty="0"/>
              <a:t>Particle containment</a:t>
            </a:r>
          </a:p>
          <a:p>
            <a:pPr lvl="1">
              <a:buFont typeface="Arial" panose="020B0604020202020204" pitchFamily="34" charset="0"/>
              <a:buChar char="•"/>
            </a:pPr>
            <a:r>
              <a:rPr lang="en-GB" sz="2200" dirty="0"/>
              <a:t>Re-averaging the density</a:t>
            </a:r>
          </a:p>
          <a:p>
            <a:pPr lvl="1">
              <a:buFont typeface="Arial" panose="020B0604020202020204" pitchFamily="34" charset="0"/>
              <a:buChar char="•"/>
            </a:pPr>
            <a:r>
              <a:rPr lang="en-GB" sz="2200" dirty="0"/>
              <a:t>New time stepping scheme</a:t>
            </a:r>
          </a:p>
          <a:p>
            <a:pPr lvl="1">
              <a:buFont typeface="Arial" panose="020B0604020202020204" pitchFamily="34" charset="0"/>
              <a:buChar char="•"/>
            </a:pPr>
            <a:r>
              <a:rPr lang="en-GB" sz="2200" dirty="0"/>
              <a:t>Etc….</a:t>
            </a:r>
          </a:p>
        </p:txBody>
      </p:sp>
    </p:spTree>
    <p:extLst>
      <p:ext uri="{BB962C8B-B14F-4D97-AF65-F5344CB8AC3E}">
        <p14:creationId xmlns:p14="http://schemas.microsoft.com/office/powerpoint/2010/main" val="194402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F21E-2EF1-472C-A399-2C67C887E470}"/>
              </a:ext>
            </a:extLst>
          </p:cNvPr>
          <p:cNvSpPr>
            <a:spLocks noGrp="1"/>
          </p:cNvSpPr>
          <p:nvPr>
            <p:ph type="title"/>
          </p:nvPr>
        </p:nvSpPr>
        <p:spPr/>
        <p:txBody>
          <a:bodyPr/>
          <a:lstStyle/>
          <a:p>
            <a:r>
              <a:rPr lang="en-GB" dirty="0"/>
              <a:t>Code Structure</a:t>
            </a:r>
          </a:p>
        </p:txBody>
      </p:sp>
      <p:sp>
        <p:nvSpPr>
          <p:cNvPr id="3" name="Content Placeholder 2">
            <a:extLst>
              <a:ext uri="{FF2B5EF4-FFF2-40B4-BE49-F238E27FC236}">
                <a16:creationId xmlns:a16="http://schemas.microsoft.com/office/drawing/2014/main" id="{68AD4886-A4C0-4AB6-BBA4-2E26C4580F21}"/>
              </a:ext>
            </a:extLst>
          </p:cNvPr>
          <p:cNvSpPr>
            <a:spLocks noGrp="1"/>
          </p:cNvSpPr>
          <p:nvPr>
            <p:ph idx="1"/>
          </p:nvPr>
        </p:nvSpPr>
        <p:spPr/>
        <p:txBody>
          <a:bodyPr/>
          <a:lstStyle/>
          <a:p>
            <a:pPr>
              <a:buFont typeface="Arial" panose="020B0604020202020204" pitchFamily="34" charset="0"/>
              <a:buChar char="•"/>
            </a:pPr>
            <a:r>
              <a:rPr lang="en-GB" dirty="0"/>
              <a:t>Input simulation specifications either hard-coded or via an input file</a:t>
            </a:r>
          </a:p>
          <a:p>
            <a:pPr>
              <a:buFont typeface="Arial" panose="020B0604020202020204" pitchFamily="34" charset="0"/>
              <a:buChar char="•"/>
            </a:pPr>
            <a:endParaRPr lang="en-GB" dirty="0"/>
          </a:p>
          <a:p>
            <a:pPr>
              <a:buFont typeface="Arial" panose="020B0604020202020204" pitchFamily="34" charset="0"/>
              <a:buChar char="•"/>
            </a:pPr>
            <a:r>
              <a:rPr lang="en-GB" dirty="0"/>
              <a:t>Numerical simulation should output particle data to file at specified simulation time intervals</a:t>
            </a:r>
          </a:p>
          <a:p>
            <a:pPr>
              <a:buFont typeface="Arial" panose="020B0604020202020204" pitchFamily="34" charset="0"/>
              <a:buChar char="•"/>
            </a:pPr>
            <a:endParaRPr lang="en-GB" dirty="0"/>
          </a:p>
          <a:p>
            <a:pPr>
              <a:buFont typeface="Arial" panose="020B0604020202020204" pitchFamily="34" charset="0"/>
              <a:buChar char="•"/>
            </a:pPr>
            <a:r>
              <a:rPr lang="en-GB" dirty="0"/>
              <a:t>Output files should be loaded by post-processing code which will carry out visualisation and data analysis</a:t>
            </a:r>
          </a:p>
          <a:p>
            <a:pPr lvl="1">
              <a:buFont typeface="Arial" panose="020B0604020202020204" pitchFamily="34" charset="0"/>
              <a:buChar char="•"/>
            </a:pPr>
            <a:r>
              <a:rPr lang="en-GB" dirty="0"/>
              <a:t>Visualisation should ideally be saved as real-time video</a:t>
            </a:r>
          </a:p>
        </p:txBody>
      </p:sp>
    </p:spTree>
    <p:extLst>
      <p:ext uri="{BB962C8B-B14F-4D97-AF65-F5344CB8AC3E}">
        <p14:creationId xmlns:p14="http://schemas.microsoft.com/office/powerpoint/2010/main" val="4275365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5856-5BFA-46AF-A01C-C6E527ED2663}"/>
              </a:ext>
            </a:extLst>
          </p:cNvPr>
          <p:cNvSpPr>
            <a:spLocks noGrp="1"/>
          </p:cNvSpPr>
          <p:nvPr>
            <p:ph type="title"/>
          </p:nvPr>
        </p:nvSpPr>
        <p:spPr/>
        <p:txBody>
          <a:bodyPr/>
          <a:lstStyle/>
          <a:p>
            <a:r>
              <a:rPr lang="en-GB" dirty="0"/>
              <a:t>Code testing</a:t>
            </a:r>
          </a:p>
        </p:txBody>
      </p:sp>
      <p:sp>
        <p:nvSpPr>
          <p:cNvPr id="3" name="Content Placeholder 2">
            <a:extLst>
              <a:ext uri="{FF2B5EF4-FFF2-40B4-BE49-F238E27FC236}">
                <a16:creationId xmlns:a16="http://schemas.microsoft.com/office/drawing/2014/main" id="{74068843-E3B6-47E2-B152-65E0DC71B629}"/>
              </a:ext>
            </a:extLst>
          </p:cNvPr>
          <p:cNvSpPr>
            <a:spLocks noGrp="1"/>
          </p:cNvSpPr>
          <p:nvPr>
            <p:ph idx="1"/>
          </p:nvPr>
        </p:nvSpPr>
        <p:spPr/>
        <p:txBody>
          <a:bodyPr/>
          <a:lstStyle/>
          <a:p>
            <a:pPr>
              <a:buFont typeface="Arial" panose="020B0604020202020204" pitchFamily="34" charset="0"/>
              <a:buChar char="•"/>
            </a:pPr>
            <a:r>
              <a:rPr lang="en-GB" sz="2000" dirty="0"/>
              <a:t>You are developing a new simulator and so want have test case results to compare against developed early enough</a:t>
            </a:r>
          </a:p>
          <a:p>
            <a:pPr>
              <a:buFont typeface="Arial" panose="020B0604020202020204" pitchFamily="34" charset="0"/>
              <a:buChar char="•"/>
            </a:pPr>
            <a:endParaRPr lang="en-GB" sz="2000" dirty="0"/>
          </a:p>
          <a:p>
            <a:pPr>
              <a:buFont typeface="Arial" panose="020B0604020202020204" pitchFamily="34" charset="0"/>
              <a:buChar char="•"/>
            </a:pPr>
            <a:r>
              <a:rPr lang="en-GB" sz="2000" dirty="0"/>
              <a:t>Do your initial testing by checking that the code is not going nuts! Some suggested checks:</a:t>
            </a:r>
          </a:p>
          <a:p>
            <a:pPr lvl="1">
              <a:buFont typeface="Arial" panose="020B0604020202020204" pitchFamily="34" charset="0"/>
              <a:buChar char="•"/>
            </a:pPr>
            <a:r>
              <a:rPr lang="en-GB" sz="1800" dirty="0"/>
              <a:t>Check that no particle is going faster than the specified speed of sound</a:t>
            </a:r>
          </a:p>
          <a:p>
            <a:pPr lvl="1">
              <a:buFont typeface="Arial" panose="020B0604020202020204" pitchFamily="34" charset="0"/>
              <a:buChar char="•"/>
            </a:pPr>
            <a:r>
              <a:rPr lang="en-GB" sz="1800" dirty="0"/>
              <a:t>Check that no particle has a density significantly different from the initial density</a:t>
            </a:r>
          </a:p>
          <a:p>
            <a:pPr lvl="1">
              <a:buFont typeface="Arial" panose="020B0604020202020204" pitchFamily="34" charset="0"/>
              <a:buChar char="•"/>
            </a:pPr>
            <a:r>
              <a:rPr lang="en-GB" sz="1800" dirty="0"/>
              <a:t>Check that no particle is a significant distance outside the simulation domain (some particles are likely to leak and your code needs to deal with them) </a:t>
            </a:r>
          </a:p>
        </p:txBody>
      </p:sp>
    </p:spTree>
    <p:extLst>
      <p:ext uri="{BB962C8B-B14F-4D97-AF65-F5344CB8AC3E}">
        <p14:creationId xmlns:p14="http://schemas.microsoft.com/office/powerpoint/2010/main" val="2806678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730A-15CB-4EDA-9958-740D62705A95}"/>
              </a:ext>
            </a:extLst>
          </p:cNvPr>
          <p:cNvSpPr>
            <a:spLocks noGrp="1"/>
          </p:cNvSpPr>
          <p:nvPr>
            <p:ph type="title"/>
          </p:nvPr>
        </p:nvSpPr>
        <p:spPr/>
        <p:txBody>
          <a:bodyPr/>
          <a:lstStyle/>
          <a:p>
            <a:r>
              <a:rPr lang="en-GB" dirty="0"/>
              <a:t>Basics of SPH</a:t>
            </a:r>
          </a:p>
        </p:txBody>
      </p:sp>
      <p:sp>
        <p:nvSpPr>
          <p:cNvPr id="3" name="Content Placeholder 2">
            <a:extLst>
              <a:ext uri="{FF2B5EF4-FFF2-40B4-BE49-F238E27FC236}">
                <a16:creationId xmlns:a16="http://schemas.microsoft.com/office/drawing/2014/main" id="{87F136A9-2947-4727-939F-24529979F364}"/>
              </a:ext>
            </a:extLst>
          </p:cNvPr>
          <p:cNvSpPr>
            <a:spLocks noGrp="1"/>
          </p:cNvSpPr>
          <p:nvPr>
            <p:ph idx="1"/>
          </p:nvPr>
        </p:nvSpPr>
        <p:spPr/>
        <p:txBody>
          <a:bodyPr/>
          <a:lstStyle/>
          <a:p>
            <a:r>
              <a:rPr lang="en-GB" dirty="0"/>
              <a:t>Convert values at discrete points into a continuous function using a smoothing kernel:</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heart of the SPH method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8AB1AD-B701-40B1-9B85-B4AEDA9AC051}"/>
                  </a:ext>
                </a:extLst>
              </p:cNvPr>
              <p:cNvSpPr/>
              <p:nvPr/>
            </p:nvSpPr>
            <p:spPr>
              <a:xfrm>
                <a:off x="899592" y="3212976"/>
                <a:ext cx="5916491" cy="15327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3200" i="1">
                              <a:latin typeface="Cambria Math" panose="02040503050406030204" pitchFamily="18" charset="0"/>
                            </a:rPr>
                          </m:ctrlPr>
                        </m:dPr>
                        <m:e>
                          <m:r>
                            <a:rPr lang="en-GB" sz="3200">
                              <a:latin typeface="Cambria Math" panose="02040503050406030204" pitchFamily="18" charset="0"/>
                            </a:rPr>
                            <m:t>𝐴</m:t>
                          </m:r>
                        </m:e>
                      </m:d>
                      <m:d>
                        <m:dPr>
                          <m:ctrlPr>
                            <a:rPr lang="en-GB" sz="3200" i="1">
                              <a:latin typeface="Cambria Math" panose="02040503050406030204" pitchFamily="18" charset="0"/>
                            </a:rPr>
                          </m:ctrlPr>
                        </m:dPr>
                        <m:e>
                          <m:r>
                            <a:rPr lang="en-GB" sz="3200" b="1" i="0">
                              <a:latin typeface="Cambria Math" panose="02040503050406030204" pitchFamily="18" charset="0"/>
                            </a:rPr>
                            <m:t>𝐱</m:t>
                          </m:r>
                        </m:e>
                      </m:d>
                      <m:r>
                        <a:rPr lang="en-GB" sz="3200" b="0" i="0">
                          <a:latin typeface="Cambria Math" panose="02040503050406030204" pitchFamily="18" charset="0"/>
                        </a:rPr>
                        <m:t>=</m:t>
                      </m:r>
                      <m:nary>
                        <m:naryPr>
                          <m:chr m:val="∑"/>
                          <m:limLoc m:val="undOvr"/>
                          <m:ctrlPr>
                            <a:rPr lang="en-GB" sz="3200" i="1">
                              <a:latin typeface="Cambria Math" panose="02040503050406030204" pitchFamily="18" charset="0"/>
                            </a:rPr>
                          </m:ctrlPr>
                        </m:naryPr>
                        <m:sub>
                          <m:r>
                            <a:rPr lang="en-GB" sz="3200">
                              <a:latin typeface="Cambria Math" panose="02040503050406030204" pitchFamily="18" charset="0"/>
                            </a:rPr>
                            <m:t>𝑗</m:t>
                          </m:r>
                          <m:r>
                            <a:rPr lang="en-GB" sz="3200" b="0" i="0">
                              <a:latin typeface="Cambria Math" panose="02040503050406030204" pitchFamily="18" charset="0"/>
                            </a:rPr>
                            <m:t>=1</m:t>
                          </m:r>
                        </m:sub>
                        <m:sup>
                          <m:r>
                            <a:rPr lang="en-GB" sz="3200">
                              <a:latin typeface="Cambria Math" panose="02040503050406030204" pitchFamily="18" charset="0"/>
                            </a:rPr>
                            <m:t>𝑁</m:t>
                          </m:r>
                        </m:sup>
                        <m:e>
                          <m:sSub>
                            <m:sSubPr>
                              <m:ctrlPr>
                                <a:rPr lang="en-GB" sz="3200" i="1">
                                  <a:latin typeface="Cambria Math" panose="02040503050406030204" pitchFamily="18" charset="0"/>
                                </a:rPr>
                              </m:ctrlPr>
                            </m:sSubPr>
                            <m:e>
                              <m:r>
                                <a:rPr lang="en-GB" sz="3200">
                                  <a:latin typeface="Cambria Math" panose="02040503050406030204" pitchFamily="18" charset="0"/>
                                </a:rPr>
                                <m:t>𝑚</m:t>
                              </m:r>
                            </m:e>
                            <m:sub>
                              <m:r>
                                <a:rPr lang="en-GB" sz="3200">
                                  <a:latin typeface="Cambria Math" panose="02040503050406030204" pitchFamily="18" charset="0"/>
                                </a:rPr>
                                <m:t>𝑗</m:t>
                              </m:r>
                            </m:sub>
                          </m:sSub>
                          <m:f>
                            <m:fPr>
                              <m:ctrlPr>
                                <a:rPr lang="en-GB" sz="3200" i="1">
                                  <a:latin typeface="Cambria Math" panose="02040503050406030204" pitchFamily="18" charset="0"/>
                                </a:rPr>
                              </m:ctrlPr>
                            </m:fPr>
                            <m:num>
                              <m:sSub>
                                <m:sSubPr>
                                  <m:ctrlPr>
                                    <a:rPr lang="en-GB" sz="3200" i="1">
                                      <a:latin typeface="Cambria Math" panose="02040503050406030204" pitchFamily="18" charset="0"/>
                                    </a:rPr>
                                  </m:ctrlPr>
                                </m:sSubPr>
                                <m:e>
                                  <m:r>
                                    <a:rPr lang="en-GB" sz="3200">
                                      <a:latin typeface="Cambria Math" panose="02040503050406030204" pitchFamily="18" charset="0"/>
                                    </a:rPr>
                                    <m:t>𝐴</m:t>
                                  </m:r>
                                </m:e>
                                <m:sub>
                                  <m:r>
                                    <a:rPr lang="en-GB" sz="3200">
                                      <a:latin typeface="Cambria Math" panose="02040503050406030204" pitchFamily="18" charset="0"/>
                                    </a:rPr>
                                    <m:t>𝑗</m:t>
                                  </m:r>
                                </m:sub>
                              </m:sSub>
                            </m:num>
                            <m:den>
                              <m:sSub>
                                <m:sSubPr>
                                  <m:ctrlPr>
                                    <a:rPr lang="en-GB" sz="3200" i="1">
                                      <a:latin typeface="Cambria Math" panose="02040503050406030204" pitchFamily="18" charset="0"/>
                                    </a:rPr>
                                  </m:ctrlPr>
                                </m:sSubPr>
                                <m:e>
                                  <m:r>
                                    <a:rPr lang="en-GB" sz="3200">
                                      <a:latin typeface="Cambria Math" panose="02040503050406030204" pitchFamily="18" charset="0"/>
                                    </a:rPr>
                                    <m:t>𝜌</m:t>
                                  </m:r>
                                </m:e>
                                <m:sub>
                                  <m:r>
                                    <a:rPr lang="en-GB" sz="3200">
                                      <a:latin typeface="Cambria Math" panose="02040503050406030204" pitchFamily="18" charset="0"/>
                                    </a:rPr>
                                    <m:t>𝑗</m:t>
                                  </m:r>
                                </m:sub>
                              </m:sSub>
                            </m:den>
                          </m:f>
                          <m:r>
                            <a:rPr lang="en-GB" sz="3200" b="0" i="0">
                              <a:latin typeface="Cambria Math" panose="02040503050406030204" pitchFamily="18" charset="0"/>
                            </a:rPr>
                            <m:t> </m:t>
                          </m:r>
                          <m:r>
                            <a:rPr lang="en-GB" sz="3200">
                              <a:latin typeface="Cambria Math" panose="02040503050406030204" pitchFamily="18" charset="0"/>
                            </a:rPr>
                            <m:t>𝑊</m:t>
                          </m:r>
                          <m:d>
                            <m:dPr>
                              <m:ctrlPr>
                                <a:rPr lang="en-GB" sz="3200" i="1">
                                  <a:latin typeface="Cambria Math" panose="02040503050406030204" pitchFamily="18" charset="0"/>
                                </a:rPr>
                              </m:ctrlPr>
                            </m:dPr>
                            <m:e>
                              <m:r>
                                <a:rPr lang="en-GB" sz="3200" b="1" i="0">
                                  <a:latin typeface="Cambria Math" panose="02040503050406030204" pitchFamily="18" charset="0"/>
                                </a:rPr>
                                <m:t>𝐱</m:t>
                              </m:r>
                              <m:r>
                                <a:rPr lang="en-GB" sz="3200" b="0" i="0">
                                  <a:latin typeface="Cambria Math" panose="02040503050406030204" pitchFamily="18" charset="0"/>
                                </a:rPr>
                                <m:t>−</m:t>
                              </m:r>
                              <m:sSub>
                                <m:sSubPr>
                                  <m:ctrlPr>
                                    <a:rPr lang="en-GB" sz="3200" i="1">
                                      <a:latin typeface="Cambria Math" panose="02040503050406030204" pitchFamily="18" charset="0"/>
                                    </a:rPr>
                                  </m:ctrlPr>
                                </m:sSubPr>
                                <m:e>
                                  <m:r>
                                    <a:rPr lang="en-GB" sz="3200" b="1" i="0">
                                      <a:latin typeface="Cambria Math" panose="02040503050406030204" pitchFamily="18" charset="0"/>
                                    </a:rPr>
                                    <m:t>𝐱</m:t>
                                  </m:r>
                                </m:e>
                                <m:sub>
                                  <m:r>
                                    <a:rPr lang="en-GB" sz="3200" b="1">
                                      <a:latin typeface="Cambria Math" panose="02040503050406030204" pitchFamily="18" charset="0"/>
                                    </a:rPr>
                                    <m:t>𝒋</m:t>
                                  </m:r>
                                </m:sub>
                              </m:sSub>
                              <m:r>
                                <a:rPr lang="en-GB" sz="3200" b="0" i="0">
                                  <a:latin typeface="Cambria Math" panose="02040503050406030204" pitchFamily="18" charset="0"/>
                                </a:rPr>
                                <m:t>, </m:t>
                              </m:r>
                              <m:r>
                                <a:rPr lang="en-GB" sz="3200">
                                  <a:latin typeface="Cambria Math" panose="02040503050406030204" pitchFamily="18" charset="0"/>
                                </a:rPr>
                                <m:t>h</m:t>
                              </m:r>
                            </m:e>
                          </m:d>
                        </m:e>
                      </m:nary>
                    </m:oMath>
                  </m:oMathPara>
                </a14:m>
                <a:endParaRPr lang="en-GB" sz="3200" dirty="0"/>
              </a:p>
            </p:txBody>
          </p:sp>
        </mc:Choice>
        <mc:Fallback xmlns="">
          <p:sp>
            <p:nvSpPr>
              <p:cNvPr id="4" name="Rectangle 3">
                <a:extLst>
                  <a:ext uri="{FF2B5EF4-FFF2-40B4-BE49-F238E27FC236}">
                    <a16:creationId xmlns:a16="http://schemas.microsoft.com/office/drawing/2014/main" id="{328AB1AD-B701-40B1-9B85-B4AEDA9AC051}"/>
                  </a:ext>
                </a:extLst>
              </p:cNvPr>
              <p:cNvSpPr>
                <a:spLocks noRot="1" noChangeAspect="1" noMove="1" noResize="1" noEditPoints="1" noAdjustHandles="1" noChangeArrowheads="1" noChangeShapeType="1" noTextEdit="1"/>
              </p:cNvSpPr>
              <p:nvPr/>
            </p:nvSpPr>
            <p:spPr>
              <a:xfrm>
                <a:off x="899592" y="3212976"/>
                <a:ext cx="5916491" cy="1532792"/>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8386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7C37-9E47-4FC9-B628-D5350E1A47B1}"/>
              </a:ext>
            </a:extLst>
          </p:cNvPr>
          <p:cNvSpPr>
            <a:spLocks noGrp="1"/>
          </p:cNvSpPr>
          <p:nvPr>
            <p:ph type="title"/>
          </p:nvPr>
        </p:nvSpPr>
        <p:spPr/>
        <p:txBody>
          <a:bodyPr/>
          <a:lstStyle/>
          <a:p>
            <a:r>
              <a:rPr lang="en-GB" dirty="0"/>
              <a:t>The Smoothing Kernel</a:t>
            </a:r>
          </a:p>
        </p:txBody>
      </p:sp>
      <p:sp>
        <p:nvSpPr>
          <p:cNvPr id="3" name="Content Placeholder 2">
            <a:extLst>
              <a:ext uri="{FF2B5EF4-FFF2-40B4-BE49-F238E27FC236}">
                <a16:creationId xmlns:a16="http://schemas.microsoft.com/office/drawing/2014/main" id="{6D64C742-4E36-47B7-A544-FFEBD48EB8A5}"/>
              </a:ext>
            </a:extLst>
          </p:cNvPr>
          <p:cNvSpPr>
            <a:spLocks noGrp="1"/>
          </p:cNvSpPr>
          <p:nvPr>
            <p:ph idx="1"/>
          </p:nvPr>
        </p:nvSpPr>
        <p:spPr/>
        <p:txBody>
          <a:bodyPr/>
          <a:lstStyle/>
          <a:p>
            <a:r>
              <a:rPr lang="en-GB" dirty="0"/>
              <a:t>Must have compact support, but ideally should be near Gaussian in shape</a:t>
            </a:r>
          </a:p>
          <a:p>
            <a:endParaRPr lang="en-GB" dirty="0"/>
          </a:p>
          <a:p>
            <a:r>
              <a:rPr lang="en-GB" dirty="0"/>
              <a:t>We will be using a cubic spline: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60CF9E7-3005-4AF0-86B0-0A346BD50AD2}"/>
                  </a:ext>
                </a:extLst>
              </p:cNvPr>
              <p:cNvSpPr/>
              <p:nvPr/>
            </p:nvSpPr>
            <p:spPr>
              <a:xfrm>
                <a:off x="866904" y="3212976"/>
                <a:ext cx="5582234" cy="16700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𝑊</m:t>
                      </m:r>
                      <m:d>
                        <m:dPr>
                          <m:ctrlPr>
                            <a:rPr lang="en-GB" sz="2000" i="1">
                              <a:latin typeface="Cambria Math" panose="02040503050406030204" pitchFamily="18" charset="0"/>
                            </a:rPr>
                          </m:ctrlPr>
                        </m:dPr>
                        <m:e>
                          <m:r>
                            <a:rPr lang="en-GB" sz="2000" b="1" i="0">
                              <a:latin typeface="Cambria Math" panose="02040503050406030204" pitchFamily="18" charset="0"/>
                            </a:rPr>
                            <m:t>𝐫</m:t>
                          </m:r>
                          <m:r>
                            <a:rPr lang="en-GB" sz="2000" b="0" i="0">
                              <a:latin typeface="Cambria Math" panose="02040503050406030204" pitchFamily="18" charset="0"/>
                            </a:rPr>
                            <m:t>,</m:t>
                          </m:r>
                          <m:r>
                            <a:rPr lang="en-GB" sz="2000">
                              <a:latin typeface="Cambria Math" panose="02040503050406030204" pitchFamily="18" charset="0"/>
                            </a:rPr>
                            <m:t>h</m:t>
                          </m:r>
                        </m:e>
                      </m:d>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b="0" i="0">
                              <a:latin typeface="Cambria Math" panose="02040503050406030204" pitchFamily="18" charset="0"/>
                            </a:rPr>
                            <m:t>10</m:t>
                          </m:r>
                        </m:num>
                        <m:den>
                          <m:r>
                            <a:rPr lang="en-GB" sz="2000" b="0" i="0">
                              <a:latin typeface="Cambria Math" panose="02040503050406030204" pitchFamily="18" charset="0"/>
                            </a:rPr>
                            <m:t>7</m:t>
                          </m:r>
                          <m:r>
                            <a:rPr lang="en-GB" sz="2000">
                              <a:latin typeface="Cambria Math" panose="02040503050406030204" pitchFamily="18" charset="0"/>
                            </a:rPr>
                            <m:t>𝜋</m:t>
                          </m:r>
                          <m:r>
                            <a:rPr lang="en-GB" sz="2000" b="0" i="0">
                              <a:latin typeface="Cambria Math" panose="02040503050406030204" pitchFamily="18" charset="0"/>
                            </a:rPr>
                            <m:t> </m:t>
                          </m:r>
                          <m:sSup>
                            <m:sSupPr>
                              <m:ctrlPr>
                                <a:rPr lang="en-GB" sz="2000" i="1">
                                  <a:latin typeface="Cambria Math" panose="02040503050406030204" pitchFamily="18" charset="0"/>
                                </a:rPr>
                              </m:ctrlPr>
                            </m:sSupPr>
                            <m:e>
                              <m:r>
                                <a:rPr lang="en-GB" sz="2000">
                                  <a:latin typeface="Cambria Math" panose="02040503050406030204" pitchFamily="18" charset="0"/>
                                </a:rPr>
                                <m:t>h</m:t>
                              </m:r>
                            </m:e>
                            <m:sup>
                              <m:r>
                                <a:rPr lang="en-GB" sz="2000" b="0" i="0">
                                  <a:latin typeface="Cambria Math" panose="02040503050406030204" pitchFamily="18" charset="0"/>
                                </a:rPr>
                                <m:t>2</m:t>
                              </m:r>
                            </m:sup>
                          </m:sSup>
                        </m:den>
                      </m:f>
                      <m:d>
                        <m:dPr>
                          <m:begChr m:val="{"/>
                          <m:endChr m:val=""/>
                          <m:ctrlPr>
                            <a:rPr lang="en-GB" sz="2000" i="1">
                              <a:latin typeface="Cambria Math" panose="02040503050406030204" pitchFamily="18" charset="0"/>
                            </a:rPr>
                          </m:ctrlPr>
                        </m:dPr>
                        <m:e>
                          <m:m>
                            <m:mPr>
                              <m:plcHide m:val="on"/>
                              <m:mcs>
                                <m:mc>
                                  <m:mcPr>
                                    <m:count m:val="2"/>
                                    <m:mcJc m:val="center"/>
                                  </m:mcPr>
                                </m:mc>
                              </m:mcs>
                              <m:ctrlPr>
                                <a:rPr lang="en-GB" sz="2000" i="1">
                                  <a:latin typeface="Cambria Math" panose="02040503050406030204" pitchFamily="18" charset="0"/>
                                </a:rPr>
                              </m:ctrlPr>
                            </m:mPr>
                            <m:mr>
                              <m:e>
                                <m:r>
                                  <a:rPr lang="en-GB" sz="2000" b="0" i="0">
                                    <a:latin typeface="Cambria Math" panose="02040503050406030204" pitchFamily="18" charset="0"/>
                                  </a:rPr>
                                  <m:t>1−</m:t>
                                </m:r>
                                <m:f>
                                  <m:fPr>
                                    <m:ctrlPr>
                                      <a:rPr lang="en-GB" sz="2000" i="1">
                                        <a:latin typeface="Cambria Math" panose="02040503050406030204" pitchFamily="18" charset="0"/>
                                      </a:rPr>
                                    </m:ctrlPr>
                                  </m:fPr>
                                  <m:num>
                                    <m:r>
                                      <a:rPr lang="en-GB" sz="2000" b="0" i="0">
                                        <a:latin typeface="Cambria Math" panose="02040503050406030204" pitchFamily="18" charset="0"/>
                                      </a:rPr>
                                      <m:t>3</m:t>
                                    </m:r>
                                  </m:num>
                                  <m:den>
                                    <m:r>
                                      <a:rPr lang="en-GB" sz="2000" b="0" i="0">
                                        <a:latin typeface="Cambria Math" panose="02040503050406030204" pitchFamily="18" charset="0"/>
                                      </a:rPr>
                                      <m:t>2</m:t>
                                    </m:r>
                                  </m:den>
                                </m:f>
                                <m:sSup>
                                  <m:sSupPr>
                                    <m:ctrlPr>
                                      <a:rPr lang="en-GB" sz="2000" i="1">
                                        <a:latin typeface="Cambria Math" panose="02040503050406030204" pitchFamily="18" charset="0"/>
                                      </a:rPr>
                                    </m:ctrlPr>
                                  </m:sSupPr>
                                  <m:e>
                                    <m:r>
                                      <a:rPr lang="en-GB" sz="2000">
                                        <a:latin typeface="Cambria Math" panose="02040503050406030204" pitchFamily="18" charset="0"/>
                                      </a:rPr>
                                      <m:t>𝑞</m:t>
                                    </m:r>
                                  </m:e>
                                  <m:sup>
                                    <m:r>
                                      <a:rPr lang="en-GB" sz="2000" b="0" i="0">
                                        <a:latin typeface="Cambria Math" panose="02040503050406030204" pitchFamily="18" charset="0"/>
                                      </a:rPr>
                                      <m:t>2</m:t>
                                    </m:r>
                                  </m:sup>
                                </m:sSup>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b="0" i="0">
                                        <a:latin typeface="Cambria Math" panose="02040503050406030204" pitchFamily="18" charset="0"/>
                                      </a:rPr>
                                      <m:t>3</m:t>
                                    </m:r>
                                  </m:num>
                                  <m:den>
                                    <m:r>
                                      <a:rPr lang="en-GB" sz="2000" b="0" i="0">
                                        <a:latin typeface="Cambria Math" panose="02040503050406030204" pitchFamily="18" charset="0"/>
                                      </a:rPr>
                                      <m:t>4</m:t>
                                    </m:r>
                                  </m:den>
                                </m:f>
                                <m:sSup>
                                  <m:sSupPr>
                                    <m:ctrlPr>
                                      <a:rPr lang="en-GB" sz="2000" i="1">
                                        <a:latin typeface="Cambria Math" panose="02040503050406030204" pitchFamily="18" charset="0"/>
                                      </a:rPr>
                                    </m:ctrlPr>
                                  </m:sSupPr>
                                  <m:e>
                                    <m:r>
                                      <a:rPr lang="en-GB" sz="2000">
                                        <a:latin typeface="Cambria Math" panose="02040503050406030204" pitchFamily="18" charset="0"/>
                                      </a:rPr>
                                      <m:t>𝑞</m:t>
                                    </m:r>
                                  </m:e>
                                  <m:sup>
                                    <m:r>
                                      <a:rPr lang="en-GB" sz="2000" b="0" i="0">
                                        <a:latin typeface="Cambria Math" panose="02040503050406030204" pitchFamily="18" charset="0"/>
                                      </a:rPr>
                                      <m:t>3</m:t>
                                    </m:r>
                                  </m:sup>
                                </m:sSup>
                              </m:e>
                              <m:e>
                                <m:r>
                                  <a:rPr lang="en-GB" sz="2000">
                                    <a:latin typeface="Cambria Math" panose="02040503050406030204" pitchFamily="18" charset="0"/>
                                  </a:rPr>
                                  <m:t>𝑖𝑓</m:t>
                                </m:r>
                                <m:r>
                                  <a:rPr lang="en-GB" sz="2000" b="0" i="0">
                                    <a:latin typeface="Cambria Math" panose="02040503050406030204" pitchFamily="18" charset="0"/>
                                  </a:rPr>
                                  <m:t> 0≤</m:t>
                                </m:r>
                                <m:r>
                                  <a:rPr lang="en-GB" sz="2000">
                                    <a:latin typeface="Cambria Math" panose="02040503050406030204" pitchFamily="18" charset="0"/>
                                  </a:rPr>
                                  <m:t>𝑞</m:t>
                                </m:r>
                                <m:r>
                                  <a:rPr lang="en-GB" sz="2000" b="0" i="0">
                                    <a:latin typeface="Cambria Math" panose="02040503050406030204" pitchFamily="18" charset="0"/>
                                  </a:rPr>
                                  <m:t>≤1</m:t>
                                </m:r>
                              </m:e>
                            </m:mr>
                            <m:mr>
                              <m:e>
                                <m:f>
                                  <m:fPr>
                                    <m:ctrlPr>
                                      <a:rPr lang="en-GB" sz="2000" i="1">
                                        <a:latin typeface="Cambria Math" panose="02040503050406030204" pitchFamily="18" charset="0"/>
                                      </a:rPr>
                                    </m:ctrlPr>
                                  </m:fPr>
                                  <m:num>
                                    <m:r>
                                      <a:rPr lang="en-GB" sz="2000" b="0" i="0">
                                        <a:latin typeface="Cambria Math" panose="02040503050406030204" pitchFamily="18" charset="0"/>
                                      </a:rPr>
                                      <m:t>1</m:t>
                                    </m:r>
                                  </m:num>
                                  <m:den>
                                    <m:r>
                                      <a:rPr lang="en-GB" sz="2000" b="0" i="0">
                                        <a:latin typeface="Cambria Math" panose="02040503050406030204" pitchFamily="18" charset="0"/>
                                      </a:rPr>
                                      <m:t>4</m:t>
                                    </m:r>
                                  </m:den>
                                </m:f>
                                <m:sSup>
                                  <m:sSupPr>
                                    <m:ctrlPr>
                                      <a:rPr lang="en-GB" sz="2000" i="1">
                                        <a:latin typeface="Cambria Math" panose="02040503050406030204" pitchFamily="18" charset="0"/>
                                      </a:rPr>
                                    </m:ctrlPr>
                                  </m:sSupPr>
                                  <m:e>
                                    <m:d>
                                      <m:dPr>
                                        <m:ctrlPr>
                                          <a:rPr lang="en-GB" sz="2000" i="1">
                                            <a:latin typeface="Cambria Math" panose="02040503050406030204" pitchFamily="18" charset="0"/>
                                          </a:rPr>
                                        </m:ctrlPr>
                                      </m:dPr>
                                      <m:e>
                                        <m:r>
                                          <a:rPr lang="en-GB" sz="2000" b="0" i="0">
                                            <a:latin typeface="Cambria Math" panose="02040503050406030204" pitchFamily="18" charset="0"/>
                                          </a:rPr>
                                          <m:t>2−</m:t>
                                        </m:r>
                                        <m:r>
                                          <a:rPr lang="en-GB" sz="2000">
                                            <a:latin typeface="Cambria Math" panose="02040503050406030204" pitchFamily="18" charset="0"/>
                                          </a:rPr>
                                          <m:t>𝑞</m:t>
                                        </m:r>
                                      </m:e>
                                    </m:d>
                                  </m:e>
                                  <m:sup>
                                    <m:r>
                                      <a:rPr lang="en-GB" sz="2000" b="0" i="0">
                                        <a:latin typeface="Cambria Math" panose="02040503050406030204" pitchFamily="18" charset="0"/>
                                      </a:rPr>
                                      <m:t>3</m:t>
                                    </m:r>
                                  </m:sup>
                                </m:sSup>
                              </m:e>
                              <m:e>
                                <m:r>
                                  <a:rPr lang="en-GB" sz="2000">
                                    <a:latin typeface="Cambria Math" panose="02040503050406030204" pitchFamily="18" charset="0"/>
                                  </a:rPr>
                                  <m:t>𝑖𝑓</m:t>
                                </m:r>
                                <m:r>
                                  <a:rPr lang="en-GB" sz="2000" b="0" i="0">
                                    <a:latin typeface="Cambria Math" panose="02040503050406030204" pitchFamily="18" charset="0"/>
                                  </a:rPr>
                                  <m:t> 1≤</m:t>
                                </m:r>
                                <m:r>
                                  <a:rPr lang="en-GB" sz="2000">
                                    <a:latin typeface="Cambria Math" panose="02040503050406030204" pitchFamily="18" charset="0"/>
                                  </a:rPr>
                                  <m:t>𝑞</m:t>
                                </m:r>
                                <m:r>
                                  <a:rPr lang="en-GB" sz="2000" b="0" i="0">
                                    <a:latin typeface="Cambria Math" panose="02040503050406030204" pitchFamily="18" charset="0"/>
                                  </a:rPr>
                                  <m:t>≤2</m:t>
                                </m:r>
                              </m:e>
                            </m:mr>
                            <m:mr>
                              <m:e>
                                <m:r>
                                  <a:rPr lang="en-GB" sz="2000" b="0" i="0">
                                    <a:latin typeface="Cambria Math" panose="02040503050406030204" pitchFamily="18" charset="0"/>
                                  </a:rPr>
                                  <m:t>0</m:t>
                                </m:r>
                              </m:e>
                              <m:e>
                                <m:r>
                                  <a:rPr lang="en-GB" sz="2000">
                                    <a:latin typeface="Cambria Math" panose="02040503050406030204" pitchFamily="18" charset="0"/>
                                  </a:rPr>
                                  <m:t>𝑖𝑓</m:t>
                                </m:r>
                                <m:r>
                                  <a:rPr lang="en-GB" sz="2000" b="0" i="0">
                                    <a:latin typeface="Cambria Math" panose="02040503050406030204" pitchFamily="18" charset="0"/>
                                  </a:rPr>
                                  <m:t> </m:t>
                                </m:r>
                                <m:r>
                                  <a:rPr lang="en-GB" sz="2000">
                                    <a:latin typeface="Cambria Math" panose="02040503050406030204" pitchFamily="18" charset="0"/>
                                  </a:rPr>
                                  <m:t>𝑞</m:t>
                                </m:r>
                                <m:r>
                                  <a:rPr lang="en-GB" sz="2000" b="0" i="0">
                                    <a:latin typeface="Cambria Math" panose="02040503050406030204" pitchFamily="18" charset="0"/>
                                  </a:rPr>
                                  <m:t>&gt;2</m:t>
                                </m:r>
                              </m:e>
                            </m:mr>
                          </m:m>
                        </m:e>
                      </m:d>
                    </m:oMath>
                  </m:oMathPara>
                </a14:m>
                <a:endParaRPr lang="en-GB" sz="2000" dirty="0"/>
              </a:p>
            </p:txBody>
          </p:sp>
        </mc:Choice>
        <mc:Fallback xmlns="">
          <p:sp>
            <p:nvSpPr>
              <p:cNvPr id="4" name="Rectangle 3">
                <a:extLst>
                  <a:ext uri="{FF2B5EF4-FFF2-40B4-BE49-F238E27FC236}">
                    <a16:creationId xmlns:a16="http://schemas.microsoft.com/office/drawing/2014/main" id="{660CF9E7-3005-4AF0-86B0-0A346BD50AD2}"/>
                  </a:ext>
                </a:extLst>
              </p:cNvPr>
              <p:cNvSpPr>
                <a:spLocks noRot="1" noChangeAspect="1" noMove="1" noResize="1" noEditPoints="1" noAdjustHandles="1" noChangeArrowheads="1" noChangeShapeType="1" noTextEdit="1"/>
              </p:cNvSpPr>
              <p:nvPr/>
            </p:nvSpPr>
            <p:spPr>
              <a:xfrm>
                <a:off x="866904" y="3212976"/>
                <a:ext cx="5582234" cy="1670073"/>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B37889F-474A-492A-91AB-FBD2A4CC087C}"/>
                  </a:ext>
                </a:extLst>
              </p:cNvPr>
              <p:cNvSpPr/>
              <p:nvPr/>
            </p:nvSpPr>
            <p:spPr>
              <a:xfrm>
                <a:off x="1547664" y="5294161"/>
                <a:ext cx="1039067" cy="687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000">
                          <a:latin typeface="Cambria Math" panose="02040503050406030204" pitchFamily="18" charset="0"/>
                        </a:rPr>
                        <m:t>𝑞</m:t>
                      </m:r>
                      <m:r>
                        <a:rPr lang="en-GB" sz="2000" i="0">
                          <a:latin typeface="Cambria Math" panose="02040503050406030204" pitchFamily="18" charset="0"/>
                        </a:rPr>
                        <m:t>=</m:t>
                      </m:r>
                      <m:f>
                        <m:fPr>
                          <m:ctrlPr>
                            <a:rPr lang="en-GB" sz="2000" i="1">
                              <a:latin typeface="Cambria Math" panose="02040503050406030204" pitchFamily="18" charset="0"/>
                            </a:rPr>
                          </m:ctrlPr>
                        </m:fPr>
                        <m:num>
                          <m:d>
                            <m:dPr>
                              <m:begChr m:val="|"/>
                              <m:endChr m:val="|"/>
                              <m:ctrlPr>
                                <a:rPr lang="en-GB" sz="2000" i="1">
                                  <a:latin typeface="Cambria Math" panose="02040503050406030204" pitchFamily="18" charset="0"/>
                                </a:rPr>
                              </m:ctrlPr>
                            </m:dPr>
                            <m:e>
                              <m:r>
                                <a:rPr lang="en-GB" sz="2000" b="1" i="0">
                                  <a:latin typeface="Cambria Math" panose="02040503050406030204" pitchFamily="18" charset="0"/>
                                </a:rPr>
                                <m:t>𝐫</m:t>
                              </m:r>
                            </m:e>
                          </m:d>
                        </m:num>
                        <m:den>
                          <m:r>
                            <a:rPr lang="en-GB" sz="2000">
                              <a:latin typeface="Cambria Math" panose="02040503050406030204" pitchFamily="18" charset="0"/>
                            </a:rPr>
                            <m:t>h</m:t>
                          </m:r>
                        </m:den>
                      </m:f>
                    </m:oMath>
                  </m:oMathPara>
                </a14:m>
                <a:endParaRPr lang="en-GB" sz="2000" dirty="0"/>
              </a:p>
            </p:txBody>
          </p:sp>
        </mc:Choice>
        <mc:Fallback xmlns="">
          <p:sp>
            <p:nvSpPr>
              <p:cNvPr id="5" name="Rectangle 4">
                <a:extLst>
                  <a:ext uri="{FF2B5EF4-FFF2-40B4-BE49-F238E27FC236}">
                    <a16:creationId xmlns:a16="http://schemas.microsoft.com/office/drawing/2014/main" id="{BB37889F-474A-492A-91AB-FBD2A4CC087C}"/>
                  </a:ext>
                </a:extLst>
              </p:cNvPr>
              <p:cNvSpPr>
                <a:spLocks noRot="1" noChangeAspect="1" noMove="1" noResize="1" noEditPoints="1" noAdjustHandles="1" noChangeArrowheads="1" noChangeShapeType="1" noTextEdit="1"/>
              </p:cNvSpPr>
              <p:nvPr/>
            </p:nvSpPr>
            <p:spPr>
              <a:xfrm>
                <a:off x="1547664" y="5294161"/>
                <a:ext cx="1039067" cy="687368"/>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9749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EBFC9-D7BB-4137-9452-1492EF175B61}"/>
              </a:ext>
            </a:extLst>
          </p:cNvPr>
          <p:cNvSpPr>
            <a:spLocks noGrp="1"/>
          </p:cNvSpPr>
          <p:nvPr>
            <p:ph type="title"/>
          </p:nvPr>
        </p:nvSpPr>
        <p:spPr/>
        <p:txBody>
          <a:bodyPr/>
          <a:lstStyle/>
          <a:p>
            <a:r>
              <a:rPr lang="en-GB" dirty="0"/>
              <a:t>Gradients in SPH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4CE4E9-9DFB-4898-82E4-E0DFD1F76EA9}"/>
                  </a:ext>
                </a:extLst>
              </p:cNvPr>
              <p:cNvSpPr>
                <a:spLocks noGrp="1"/>
              </p:cNvSpPr>
              <p:nvPr>
                <p:ph idx="1"/>
              </p:nvPr>
            </p:nvSpPr>
            <p:spPr/>
            <p:txBody>
              <a:bodyPr/>
              <a:lstStyle/>
              <a:p>
                <a:r>
                  <a:rPr lang="en-GB" dirty="0"/>
                  <a:t>We need to be able to approximate differentials:</a:t>
                </a:r>
              </a:p>
              <a:p>
                <a:endParaRPr lang="en-GB" dirty="0"/>
              </a:p>
              <a:p>
                <a:endParaRPr lang="en-GB" dirty="0"/>
              </a:p>
              <a:p>
                <a:endParaRPr lang="en-GB" dirty="0"/>
              </a:p>
              <a:p>
                <a:r>
                  <a:rPr lang="en-GB" dirty="0"/>
                  <a:t>Where for a symmetric kernel:</a:t>
                </a:r>
              </a:p>
              <a:p>
                <a:endParaRPr lang="en-GB" dirty="0"/>
              </a:p>
              <a:p>
                <a:endParaRPr lang="en-GB" dirty="0"/>
              </a:p>
              <a:p>
                <a14:m>
                  <m:oMath xmlns:m="http://schemas.openxmlformats.org/officeDocument/2006/math">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oMath>
                </a14:m>
                <a:r>
                  <a:rPr lang="en-GB" dirty="0"/>
                  <a:t> is known analytically by differentiating the kernel (you will need to do this)</a:t>
                </a:r>
              </a:p>
              <a:p>
                <a:endParaRPr lang="en-GB" dirty="0"/>
              </a:p>
              <a:p>
                <a:endParaRPr lang="en-GB" dirty="0"/>
              </a:p>
              <a:p>
                <a:endParaRPr lang="en-GB" dirty="0"/>
              </a:p>
            </p:txBody>
          </p:sp>
        </mc:Choice>
        <mc:Fallback xmlns="">
          <p:sp>
            <p:nvSpPr>
              <p:cNvPr id="3" name="Content Placeholder 2">
                <a:extLst>
                  <a:ext uri="{FF2B5EF4-FFF2-40B4-BE49-F238E27FC236}">
                    <a16:creationId xmlns:a16="http://schemas.microsoft.com/office/drawing/2014/main" id="{FC4CE4E9-9DFB-4898-82E4-E0DFD1F76EA9}"/>
                  </a:ext>
                </a:extLst>
              </p:cNvPr>
              <p:cNvSpPr>
                <a:spLocks noGrp="1" noRot="1" noChangeAspect="1" noMove="1" noResize="1" noEditPoints="1" noAdjustHandles="1" noChangeArrowheads="1" noChangeShapeType="1" noTextEdit="1"/>
              </p:cNvSpPr>
              <p:nvPr>
                <p:ph idx="1"/>
              </p:nvPr>
            </p:nvSpPr>
            <p:spPr>
              <a:blipFill>
                <a:blip r:embed="rId2"/>
                <a:stretch>
                  <a:fillRect l="-1940" t="-1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8F2773C-605D-4C33-81AF-C17572281C78}"/>
                  </a:ext>
                </a:extLst>
              </p:cNvPr>
              <p:cNvSpPr/>
              <p:nvPr/>
            </p:nvSpPr>
            <p:spPr>
              <a:xfrm>
                <a:off x="869960" y="2276872"/>
                <a:ext cx="3129831"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000" i="1">
                              <a:latin typeface="Cambria Math" panose="02040503050406030204" pitchFamily="18" charset="0"/>
                            </a:rPr>
                          </m:ctrlPr>
                        </m:sSubPr>
                        <m:e>
                          <m:r>
                            <m:rPr>
                              <m:sty m:val="p"/>
                            </m:rPr>
                            <a:rPr lang="en-GB" sz="2000">
                              <a:latin typeface="Cambria Math" panose="02040503050406030204" pitchFamily="18" charset="0"/>
                            </a:rPr>
                            <m:t>∇</m:t>
                          </m:r>
                          <m:r>
                            <a:rPr lang="en-GB" sz="2000">
                              <a:latin typeface="Cambria Math" panose="02040503050406030204" pitchFamily="18" charset="0"/>
                            </a:rPr>
                            <m:t>𝐴</m:t>
                          </m:r>
                        </m:e>
                        <m:sub>
                          <m:r>
                            <a:rPr lang="en-GB" sz="2000">
                              <a:latin typeface="Cambria Math" panose="02040503050406030204" pitchFamily="18" charset="0"/>
                            </a:rPr>
                            <m:t>𝑖</m:t>
                          </m:r>
                        </m:sub>
                      </m:sSub>
                      <m:r>
                        <a:rPr lang="en-GB" sz="2000" i="0">
                          <a:latin typeface="Cambria Math" panose="02040503050406030204" pitchFamily="18" charset="0"/>
                        </a:rPr>
                        <m:t>≈</m:t>
                      </m:r>
                      <m:nary>
                        <m:naryPr>
                          <m:chr m:val="∑"/>
                          <m:limLoc m:val="undOvr"/>
                          <m:ctrlPr>
                            <a:rPr lang="en-GB" sz="2000" i="1">
                              <a:latin typeface="Cambria Math" panose="02040503050406030204" pitchFamily="18" charset="0"/>
                            </a:rPr>
                          </m:ctrlPr>
                        </m:naryPr>
                        <m:sub>
                          <m:r>
                            <a:rPr lang="en-GB" sz="2000">
                              <a:latin typeface="Cambria Math" panose="02040503050406030204" pitchFamily="18" charset="0"/>
                            </a:rPr>
                            <m:t>𝑗</m:t>
                          </m:r>
                          <m:r>
                            <a:rPr lang="en-GB" sz="2000" i="0">
                              <a:latin typeface="Cambria Math" panose="02040503050406030204" pitchFamily="18" charset="0"/>
                            </a:rPr>
                            <m:t>=1</m:t>
                          </m:r>
                        </m:sub>
                        <m:sup>
                          <m:r>
                            <a:rPr lang="en-GB" sz="2000">
                              <a:latin typeface="Cambria Math" panose="02040503050406030204" pitchFamily="18" charset="0"/>
                            </a:rPr>
                            <m:t>𝑁</m:t>
                          </m:r>
                        </m:sup>
                        <m:e>
                          <m:sSub>
                            <m:sSubPr>
                              <m:ctrlPr>
                                <a:rPr lang="en-GB" sz="2000" i="1">
                                  <a:latin typeface="Cambria Math" panose="02040503050406030204" pitchFamily="18" charset="0"/>
                                </a:rPr>
                              </m:ctrlPr>
                            </m:sSubPr>
                            <m:e>
                              <m:r>
                                <a:rPr lang="en-GB" sz="2000">
                                  <a:latin typeface="Cambria Math" panose="02040503050406030204" pitchFamily="18" charset="0"/>
                                </a:rPr>
                                <m:t>𝑚</m:t>
                              </m:r>
                            </m:e>
                            <m:sub>
                              <m:r>
                                <a:rPr lang="en-GB" sz="2000">
                                  <a:latin typeface="Cambria Math" panose="02040503050406030204" pitchFamily="18" charset="0"/>
                                </a:rPr>
                                <m:t>𝑗</m:t>
                              </m:r>
                            </m:sub>
                          </m:sSub>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a:rPr lang="en-GB" sz="2000">
                                      <a:latin typeface="Cambria Math" panose="02040503050406030204" pitchFamily="18" charset="0"/>
                                    </a:rPr>
                                    <m:t>𝐴</m:t>
                                  </m:r>
                                </m:e>
                                <m:sub>
                                  <m:r>
                                    <a:rPr lang="en-GB" sz="2000">
                                      <a:latin typeface="Cambria Math" panose="02040503050406030204" pitchFamily="18" charset="0"/>
                                    </a:rPr>
                                    <m:t>𝑗</m:t>
                                  </m:r>
                                </m:sub>
                              </m:sSub>
                            </m:num>
                            <m:den>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a:latin typeface="Cambria Math" panose="02040503050406030204" pitchFamily="18" charset="0"/>
                                    </a:rPr>
                                    <m:t>𝑗</m:t>
                                  </m:r>
                                </m:sub>
                              </m:sSub>
                            </m:den>
                          </m:f>
                          <m:r>
                            <a:rPr lang="en-GB" sz="2000" i="0">
                              <a:latin typeface="Cambria Math" panose="02040503050406030204" pitchFamily="18" charset="0"/>
                            </a:rPr>
                            <m:t> </m:t>
                          </m:r>
                          <m:r>
                            <m:rPr>
                              <m:sty m:val="p"/>
                            </m:rPr>
                            <a:rPr lang="en-GB" sz="2000" i="0">
                              <a:latin typeface="Cambria Math" panose="02040503050406030204" pitchFamily="18" charset="0"/>
                            </a:rPr>
                            <m:t>∇</m:t>
                          </m:r>
                          <m:r>
                            <a:rPr lang="en-GB" sz="2000">
                              <a:latin typeface="Cambria Math" panose="02040503050406030204" pitchFamily="18" charset="0"/>
                            </a:rPr>
                            <m:t>𝑊</m:t>
                          </m:r>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b="1" i="0">
                                      <a:latin typeface="Cambria Math" panose="02040503050406030204" pitchFamily="18" charset="0"/>
                                    </a:rPr>
                                    <m:t>𝐫</m:t>
                                  </m:r>
                                </m:e>
                                <m:sub>
                                  <m:r>
                                    <a:rPr lang="en-GB" sz="2000" b="1">
                                      <a:latin typeface="Cambria Math" panose="02040503050406030204" pitchFamily="18" charset="0"/>
                                    </a:rPr>
                                    <m:t>𝒊𝒋</m:t>
                                  </m:r>
                                </m:sub>
                              </m:sSub>
                              <m:r>
                                <a:rPr lang="en-GB" sz="2000" b="0" i="0">
                                  <a:latin typeface="Cambria Math" panose="02040503050406030204" pitchFamily="18" charset="0"/>
                                </a:rPr>
                                <m:t>, </m:t>
                              </m:r>
                              <m:r>
                                <a:rPr lang="en-GB" sz="2000">
                                  <a:latin typeface="Cambria Math" panose="02040503050406030204" pitchFamily="18" charset="0"/>
                                </a:rPr>
                                <m:t>h</m:t>
                              </m:r>
                            </m:e>
                          </m:d>
                        </m:e>
                      </m:nary>
                    </m:oMath>
                  </m:oMathPara>
                </a14:m>
                <a:endParaRPr lang="en-GB" sz="2000" dirty="0"/>
              </a:p>
            </p:txBody>
          </p:sp>
        </mc:Choice>
        <mc:Fallback xmlns="">
          <p:sp>
            <p:nvSpPr>
              <p:cNvPr id="4" name="Rectangle 3">
                <a:extLst>
                  <a:ext uri="{FF2B5EF4-FFF2-40B4-BE49-F238E27FC236}">
                    <a16:creationId xmlns:a16="http://schemas.microsoft.com/office/drawing/2014/main" id="{38F2773C-605D-4C33-81AF-C17572281C78}"/>
                  </a:ext>
                </a:extLst>
              </p:cNvPr>
              <p:cNvSpPr>
                <a:spLocks noRot="1" noChangeAspect="1" noMove="1" noResize="1" noEditPoints="1" noAdjustHandles="1" noChangeArrowheads="1" noChangeShapeType="1" noTextEdit="1"/>
              </p:cNvSpPr>
              <p:nvPr/>
            </p:nvSpPr>
            <p:spPr>
              <a:xfrm>
                <a:off x="869960" y="2276872"/>
                <a:ext cx="3129831" cy="99264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E866FE-D03F-45EF-A618-07E2A9C0F9C3}"/>
                  </a:ext>
                </a:extLst>
              </p:cNvPr>
              <p:cNvSpPr/>
              <p:nvPr/>
            </p:nvSpPr>
            <p:spPr>
              <a:xfrm>
                <a:off x="1038274" y="3596877"/>
                <a:ext cx="2793201" cy="559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a:latin typeface="Cambria Math" panose="02040503050406030204" pitchFamily="18" charset="0"/>
                        </a:rPr>
                        <m:t>∇</m:t>
                      </m:r>
                      <m:r>
                        <a:rPr lang="en-GB">
                          <a:latin typeface="Cambria Math" panose="02040503050406030204" pitchFamily="18" charset="0"/>
                        </a:rPr>
                        <m:t>𝑊</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b="1">
                                  <a:latin typeface="Cambria Math" panose="02040503050406030204" pitchFamily="18" charset="0"/>
                                </a:rPr>
                                <m:t>𝒊𝒋</m:t>
                              </m:r>
                            </m:sub>
                          </m:sSub>
                          <m:r>
                            <a:rPr lang="en-GB" b="0" i="0">
                              <a:latin typeface="Cambria Math" panose="02040503050406030204" pitchFamily="18" charset="0"/>
                            </a:rPr>
                            <m:t>, </m:t>
                          </m:r>
                          <m:r>
                            <a:rPr lang="en-GB">
                              <a:latin typeface="Cambria Math" panose="02040503050406030204" pitchFamily="18" charset="0"/>
                            </a:rPr>
                            <m:t>h</m:t>
                          </m:r>
                        </m:e>
                      </m:d>
                      <m:r>
                        <a:rPr lang="en-GB" b="0" i="0">
                          <a:latin typeface="Cambria Math" panose="02040503050406030204" pitchFamily="18" charset="0"/>
                        </a:rPr>
                        <m:t>=</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r>
                        <a:rPr lang="en-GB" b="0" i="0">
                          <a:latin typeface="Cambria Math" panose="02040503050406030204" pitchFamily="18" charset="0"/>
                        </a:rPr>
                        <m:t> </m:t>
                      </m:r>
                      <m:sSub>
                        <m:sSubPr>
                          <m:ctrlPr>
                            <a:rPr lang="en-GB" i="1">
                              <a:latin typeface="Cambria Math" panose="02040503050406030204" pitchFamily="18" charset="0"/>
                            </a:rPr>
                          </m:ctrlPr>
                        </m:sSubPr>
                        <m:e>
                          <m:r>
                            <a:rPr lang="en-GB" b="1" i="0">
                              <a:latin typeface="Cambria Math" panose="02040503050406030204" pitchFamily="18" charset="0"/>
                            </a:rPr>
                            <m:t>𝐞</m:t>
                          </m:r>
                        </m:e>
                        <m:sub>
                          <m:r>
                            <a:rPr lang="en-GB" b="1">
                              <a:latin typeface="Cambria Math" panose="02040503050406030204" pitchFamily="18" charset="0"/>
                            </a:rPr>
                            <m:t>𝒊𝒋</m:t>
                          </m:r>
                        </m:sub>
                      </m:sSub>
                    </m:oMath>
                  </m:oMathPara>
                </a14:m>
                <a:endParaRPr lang="en-GB" dirty="0"/>
              </a:p>
            </p:txBody>
          </p:sp>
        </mc:Choice>
        <mc:Fallback xmlns="">
          <p:sp>
            <p:nvSpPr>
              <p:cNvPr id="5" name="Rectangle 4">
                <a:extLst>
                  <a:ext uri="{FF2B5EF4-FFF2-40B4-BE49-F238E27FC236}">
                    <a16:creationId xmlns:a16="http://schemas.microsoft.com/office/drawing/2014/main" id="{D5E866FE-D03F-45EF-A618-07E2A9C0F9C3}"/>
                  </a:ext>
                </a:extLst>
              </p:cNvPr>
              <p:cNvSpPr>
                <a:spLocks noRot="1" noChangeAspect="1" noMove="1" noResize="1" noEditPoints="1" noAdjustHandles="1" noChangeArrowheads="1" noChangeShapeType="1" noTextEdit="1"/>
              </p:cNvSpPr>
              <p:nvPr/>
            </p:nvSpPr>
            <p:spPr>
              <a:xfrm>
                <a:off x="1038274" y="3596877"/>
                <a:ext cx="2793201" cy="55983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4D3A6F7-C732-4AF2-8970-639A47281804}"/>
                  </a:ext>
                </a:extLst>
              </p:cNvPr>
              <p:cNvSpPr/>
              <p:nvPr/>
            </p:nvSpPr>
            <p:spPr>
              <a:xfrm>
                <a:off x="5220072" y="3596877"/>
                <a:ext cx="1107611" cy="613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r>
                            <a:rPr lang="en-GB" b="1">
                              <a:latin typeface="Cambria Math" panose="02040503050406030204" pitchFamily="18" charset="0"/>
                            </a:rPr>
                            <m:t>𝐞</m:t>
                          </m:r>
                        </m:e>
                        <m:sub>
                          <m:r>
                            <a:rPr lang="en-GB" b="1">
                              <a:latin typeface="Cambria Math" panose="02040503050406030204" pitchFamily="18" charset="0"/>
                            </a:rPr>
                            <m:t>𝒊𝒋</m:t>
                          </m:r>
                        </m:sub>
                      </m:sSub>
                      <m:r>
                        <a:rPr lang="en-GB" b="0" i="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num>
                        <m:den>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den>
                      </m:f>
                    </m:oMath>
                  </m:oMathPara>
                </a14:m>
                <a:endParaRPr lang="en-GB" dirty="0"/>
              </a:p>
            </p:txBody>
          </p:sp>
        </mc:Choice>
        <mc:Fallback xmlns="">
          <p:sp>
            <p:nvSpPr>
              <p:cNvPr id="6" name="Rectangle 5">
                <a:extLst>
                  <a:ext uri="{FF2B5EF4-FFF2-40B4-BE49-F238E27FC236}">
                    <a16:creationId xmlns:a16="http://schemas.microsoft.com/office/drawing/2014/main" id="{F4D3A6F7-C732-4AF2-8970-639A47281804}"/>
                  </a:ext>
                </a:extLst>
              </p:cNvPr>
              <p:cNvSpPr>
                <a:spLocks noRot="1" noChangeAspect="1" noMove="1" noResize="1" noEditPoints="1" noAdjustHandles="1" noChangeArrowheads="1" noChangeShapeType="1" noTextEdit="1"/>
              </p:cNvSpPr>
              <p:nvPr/>
            </p:nvSpPr>
            <p:spPr>
              <a:xfrm>
                <a:off x="5220072" y="3596877"/>
                <a:ext cx="1107611" cy="613438"/>
              </a:xfrm>
              <a:prstGeom prst="rect">
                <a:avLst/>
              </a:prstGeom>
              <a:blipFill>
                <a:blip r:embed="rId5"/>
                <a:stretch>
                  <a:fillRect b="-396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6E10DF4-2758-419F-8D94-2E4B71C2D21B}"/>
                  </a:ext>
                </a:extLst>
              </p:cNvPr>
              <p:cNvSpPr/>
              <p:nvPr/>
            </p:nvSpPr>
            <p:spPr>
              <a:xfrm>
                <a:off x="762000" y="5045810"/>
                <a:ext cx="5108001" cy="1352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i="1">
                              <a:latin typeface="Cambria Math" panose="02040503050406030204" pitchFamily="18" charset="0"/>
                            </a:rPr>
                          </m:ctrlPr>
                        </m:sSubPr>
                        <m:e>
                          <m:r>
                            <m:rPr>
                              <m:sty m:val="p"/>
                            </m:rPr>
                            <a:rPr lang="en-GB" sz="2800">
                              <a:latin typeface="Cambria Math" panose="02040503050406030204" pitchFamily="18" charset="0"/>
                            </a:rPr>
                            <m:t>∇</m:t>
                          </m:r>
                          <m:r>
                            <a:rPr lang="en-GB" sz="2800">
                              <a:latin typeface="Cambria Math" panose="02040503050406030204" pitchFamily="18" charset="0"/>
                            </a:rPr>
                            <m:t>𝐴</m:t>
                          </m:r>
                        </m:e>
                        <m:sub>
                          <m:r>
                            <a:rPr lang="en-GB" sz="2800">
                              <a:latin typeface="Cambria Math" panose="02040503050406030204" pitchFamily="18" charset="0"/>
                            </a:rPr>
                            <m:t>𝑖</m:t>
                          </m:r>
                        </m:sub>
                      </m:sSub>
                      <m:r>
                        <a:rPr lang="en-GB" sz="2800" i="0">
                          <a:latin typeface="Cambria Math" panose="02040503050406030204" pitchFamily="18" charset="0"/>
                        </a:rPr>
                        <m:t>≈</m:t>
                      </m:r>
                      <m:nary>
                        <m:naryPr>
                          <m:chr m:val="∑"/>
                          <m:limLoc m:val="undOvr"/>
                          <m:ctrlPr>
                            <a:rPr lang="en-GB" sz="2800" i="1">
                              <a:latin typeface="Cambria Math" panose="02040503050406030204" pitchFamily="18" charset="0"/>
                            </a:rPr>
                          </m:ctrlPr>
                        </m:naryPr>
                        <m:sub>
                          <m:r>
                            <a:rPr lang="en-GB" sz="2800">
                              <a:latin typeface="Cambria Math" panose="02040503050406030204" pitchFamily="18" charset="0"/>
                            </a:rPr>
                            <m:t>𝑗</m:t>
                          </m:r>
                          <m:r>
                            <a:rPr lang="en-GB" sz="2800" i="0">
                              <a:latin typeface="Cambria Math" panose="02040503050406030204" pitchFamily="18" charset="0"/>
                            </a:rPr>
                            <m:t>=1</m:t>
                          </m:r>
                        </m:sub>
                        <m:sup>
                          <m:r>
                            <a:rPr lang="en-GB" sz="2800">
                              <a:latin typeface="Cambria Math" panose="02040503050406030204" pitchFamily="18" charset="0"/>
                            </a:rPr>
                            <m:t>𝑁</m:t>
                          </m:r>
                        </m:sup>
                        <m:e>
                          <m:sSub>
                            <m:sSubPr>
                              <m:ctrlPr>
                                <a:rPr lang="en-GB" sz="2800" i="1">
                                  <a:latin typeface="Cambria Math" panose="02040503050406030204" pitchFamily="18" charset="0"/>
                                </a:rPr>
                              </m:ctrlPr>
                            </m:sSubPr>
                            <m:e>
                              <m:r>
                                <a:rPr lang="en-GB" sz="2800">
                                  <a:latin typeface="Cambria Math" panose="02040503050406030204" pitchFamily="18" charset="0"/>
                                </a:rPr>
                                <m:t>𝑚</m:t>
                              </m:r>
                            </m:e>
                            <m:sub>
                              <m:r>
                                <a:rPr lang="en-GB" sz="2800">
                                  <a:latin typeface="Cambria Math" panose="02040503050406030204" pitchFamily="18" charset="0"/>
                                </a:rPr>
                                <m:t>𝑗</m:t>
                              </m:r>
                            </m:sub>
                          </m:sSub>
                          <m:f>
                            <m:fPr>
                              <m:ctrlPr>
                                <a:rPr lang="en-GB" sz="2800" i="1">
                                  <a:latin typeface="Cambria Math" panose="02040503050406030204" pitchFamily="18" charset="0"/>
                                </a:rPr>
                              </m:ctrlPr>
                            </m:fPr>
                            <m:num>
                              <m:sSub>
                                <m:sSubPr>
                                  <m:ctrlPr>
                                    <a:rPr lang="en-GB" sz="2800" i="1">
                                      <a:latin typeface="Cambria Math" panose="02040503050406030204" pitchFamily="18" charset="0"/>
                                    </a:rPr>
                                  </m:ctrlPr>
                                </m:sSubPr>
                                <m:e>
                                  <m:r>
                                    <a:rPr lang="en-GB" sz="2800">
                                      <a:latin typeface="Cambria Math" panose="02040503050406030204" pitchFamily="18" charset="0"/>
                                    </a:rPr>
                                    <m:t>𝐴</m:t>
                                  </m:r>
                                </m:e>
                                <m:sub>
                                  <m:r>
                                    <a:rPr lang="en-GB" sz="2800">
                                      <a:latin typeface="Cambria Math" panose="02040503050406030204" pitchFamily="18" charset="0"/>
                                    </a:rPr>
                                    <m:t>𝑗</m:t>
                                  </m:r>
                                </m:sub>
                              </m:sSub>
                            </m:num>
                            <m:den>
                              <m:sSub>
                                <m:sSubPr>
                                  <m:ctrlPr>
                                    <a:rPr lang="en-GB" sz="2800" i="1">
                                      <a:latin typeface="Cambria Math" panose="02040503050406030204" pitchFamily="18" charset="0"/>
                                    </a:rPr>
                                  </m:ctrlPr>
                                </m:sSubPr>
                                <m:e>
                                  <m:r>
                                    <a:rPr lang="en-GB" sz="2800">
                                      <a:latin typeface="Cambria Math" panose="02040503050406030204" pitchFamily="18" charset="0"/>
                                    </a:rPr>
                                    <m:t>𝜌</m:t>
                                  </m:r>
                                </m:e>
                                <m:sub>
                                  <m:r>
                                    <a:rPr lang="en-GB" sz="2800">
                                      <a:latin typeface="Cambria Math" panose="02040503050406030204" pitchFamily="18" charset="0"/>
                                    </a:rPr>
                                    <m:t>𝑗</m:t>
                                  </m:r>
                                </m:sub>
                              </m:sSub>
                            </m:den>
                          </m:f>
                          <m:r>
                            <a:rPr lang="en-GB" sz="2800" i="0">
                              <a:latin typeface="Cambria Math" panose="02040503050406030204" pitchFamily="18" charset="0"/>
                            </a:rPr>
                            <m:t> </m:t>
                          </m:r>
                          <m:f>
                            <m:fPr>
                              <m:ctrlPr>
                                <a:rPr lang="en-GB" sz="2800" i="1">
                                  <a:latin typeface="Cambria Math" panose="02040503050406030204" pitchFamily="18" charset="0"/>
                                </a:rPr>
                              </m:ctrlPr>
                            </m:fPr>
                            <m:num>
                              <m:r>
                                <a:rPr lang="en-GB" sz="2800">
                                  <a:latin typeface="Cambria Math" panose="02040503050406030204" pitchFamily="18" charset="0"/>
                                </a:rPr>
                                <m:t>𝑑𝑊</m:t>
                              </m:r>
                            </m:num>
                            <m:den>
                              <m:r>
                                <a:rPr lang="en-GB" sz="2800">
                                  <a:latin typeface="Cambria Math" panose="02040503050406030204" pitchFamily="18" charset="0"/>
                                </a:rPr>
                                <m:t>𝑑𝑟</m:t>
                              </m:r>
                            </m:den>
                          </m:f>
                          <m:d>
                            <m:dPr>
                              <m:ctrlPr>
                                <a:rPr lang="en-GB" sz="2800" i="1">
                                  <a:latin typeface="Cambria Math" panose="02040503050406030204" pitchFamily="18" charset="0"/>
                                </a:rPr>
                              </m:ctrlPr>
                            </m:dPr>
                            <m:e>
                              <m:d>
                                <m:dPr>
                                  <m:begChr m:val="|"/>
                                  <m:endChr m:val="|"/>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b="1" i="0">
                                          <a:latin typeface="Cambria Math" panose="02040503050406030204" pitchFamily="18" charset="0"/>
                                        </a:rPr>
                                        <m:t>𝐫</m:t>
                                      </m:r>
                                    </m:e>
                                    <m:sub>
                                      <m:r>
                                        <a:rPr lang="en-GB" sz="2800">
                                          <a:latin typeface="Cambria Math" panose="02040503050406030204" pitchFamily="18" charset="0"/>
                                        </a:rPr>
                                        <m:t>𝑖𝑗</m:t>
                                      </m:r>
                                    </m:sub>
                                  </m:sSub>
                                </m:e>
                              </m:d>
                              <m:r>
                                <a:rPr lang="en-GB" sz="2800" b="0" i="0">
                                  <a:latin typeface="Cambria Math" panose="02040503050406030204" pitchFamily="18" charset="0"/>
                                </a:rPr>
                                <m:t>,</m:t>
                              </m:r>
                              <m:r>
                                <a:rPr lang="en-GB" sz="2800">
                                  <a:latin typeface="Cambria Math" panose="02040503050406030204" pitchFamily="18" charset="0"/>
                                </a:rPr>
                                <m:t>h</m:t>
                              </m:r>
                            </m:e>
                          </m:d>
                          <m:sSub>
                            <m:sSubPr>
                              <m:ctrlPr>
                                <a:rPr lang="en-GB" sz="2800" i="1">
                                  <a:latin typeface="Cambria Math" panose="02040503050406030204" pitchFamily="18" charset="0"/>
                                </a:rPr>
                              </m:ctrlPr>
                            </m:sSubPr>
                            <m:e>
                              <m:r>
                                <a:rPr lang="en-GB" sz="2800" b="0" i="0">
                                  <a:latin typeface="Cambria Math" panose="02040503050406030204" pitchFamily="18" charset="0"/>
                                </a:rPr>
                                <m:t> </m:t>
                              </m:r>
                              <m:r>
                                <a:rPr lang="en-GB" sz="2800" b="1" i="0">
                                  <a:latin typeface="Cambria Math" panose="02040503050406030204" pitchFamily="18" charset="0"/>
                                </a:rPr>
                                <m:t>𝐞</m:t>
                              </m:r>
                            </m:e>
                            <m:sub>
                              <m:r>
                                <a:rPr lang="en-GB" sz="2800" b="1">
                                  <a:latin typeface="Cambria Math" panose="02040503050406030204" pitchFamily="18" charset="0"/>
                                </a:rPr>
                                <m:t>𝒊𝒋</m:t>
                              </m:r>
                            </m:sub>
                          </m:sSub>
                        </m:e>
                      </m:nary>
                    </m:oMath>
                  </m:oMathPara>
                </a14:m>
                <a:endParaRPr lang="en-GB" sz="2800" dirty="0"/>
              </a:p>
            </p:txBody>
          </p:sp>
        </mc:Choice>
        <mc:Fallback xmlns="">
          <p:sp>
            <p:nvSpPr>
              <p:cNvPr id="7" name="Rectangle 6">
                <a:extLst>
                  <a:ext uri="{FF2B5EF4-FFF2-40B4-BE49-F238E27FC236}">
                    <a16:creationId xmlns:a16="http://schemas.microsoft.com/office/drawing/2014/main" id="{16E10DF4-2758-419F-8D94-2E4B71C2D21B}"/>
                  </a:ext>
                </a:extLst>
              </p:cNvPr>
              <p:cNvSpPr>
                <a:spLocks noRot="1" noChangeAspect="1" noMove="1" noResize="1" noEditPoints="1" noAdjustHandles="1" noChangeArrowheads="1" noChangeShapeType="1" noTextEdit="1"/>
              </p:cNvSpPr>
              <p:nvPr/>
            </p:nvSpPr>
            <p:spPr>
              <a:xfrm>
                <a:off x="762000" y="5045810"/>
                <a:ext cx="5108001" cy="1352678"/>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5424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2F31-3EE8-4FB6-8AF3-506578045C0F}"/>
              </a:ext>
            </a:extLst>
          </p:cNvPr>
          <p:cNvSpPr>
            <a:spLocks noGrp="1"/>
          </p:cNvSpPr>
          <p:nvPr>
            <p:ph type="title"/>
          </p:nvPr>
        </p:nvSpPr>
        <p:spPr/>
        <p:txBody>
          <a:bodyPr/>
          <a:lstStyle/>
          <a:p>
            <a:r>
              <a:rPr lang="en-GB" dirty="0"/>
              <a:t>(Anti)Symmetric Gradients</a:t>
            </a:r>
          </a:p>
        </p:txBody>
      </p:sp>
      <p:sp>
        <p:nvSpPr>
          <p:cNvPr id="3" name="Content Placeholder 2">
            <a:extLst>
              <a:ext uri="{FF2B5EF4-FFF2-40B4-BE49-F238E27FC236}">
                <a16:creationId xmlns:a16="http://schemas.microsoft.com/office/drawing/2014/main" id="{0BD43CBA-2F7F-495C-8E42-DC6DCB27558A}"/>
              </a:ext>
            </a:extLst>
          </p:cNvPr>
          <p:cNvSpPr>
            <a:spLocks noGrp="1"/>
          </p:cNvSpPr>
          <p:nvPr>
            <p:ph idx="1"/>
          </p:nvPr>
        </p:nvSpPr>
        <p:spPr/>
        <p:txBody>
          <a:bodyPr/>
          <a:lstStyle/>
          <a:p>
            <a:r>
              <a:rPr lang="en-GB" dirty="0"/>
              <a:t>This approximation, though, is not symmetric or anti-symmetric (required for exact conservation of mass or momentum)</a:t>
            </a:r>
          </a:p>
          <a:p>
            <a:pPr lvl="1"/>
            <a:r>
              <a:rPr lang="en-GB" dirty="0"/>
              <a:t>Effect of </a:t>
            </a:r>
            <a:r>
              <a:rPr lang="en-GB" i="1" dirty="0"/>
              <a:t>i</a:t>
            </a:r>
            <a:r>
              <a:rPr lang="en-GB" dirty="0"/>
              <a:t> on </a:t>
            </a:r>
            <a:r>
              <a:rPr lang="en-GB" i="1" dirty="0"/>
              <a:t>j</a:t>
            </a:r>
            <a:r>
              <a:rPr lang="en-GB" dirty="0"/>
              <a:t> is not the same as the effect of </a:t>
            </a:r>
            <a:r>
              <a:rPr lang="en-GB" i="1" dirty="0"/>
              <a:t>j</a:t>
            </a:r>
            <a:r>
              <a:rPr lang="en-GB" dirty="0"/>
              <a:t> on </a:t>
            </a:r>
            <a:r>
              <a:rPr lang="en-GB" i="1" dirty="0"/>
              <a:t>i</a:t>
            </a:r>
          </a:p>
          <a:p>
            <a:endParaRPr lang="en-GB" dirty="0"/>
          </a:p>
          <a:p>
            <a:r>
              <a:rPr lang="en-GB" dirty="0"/>
              <a:t>Can make (anti)symmetric using the following relationships:</a:t>
            </a:r>
          </a:p>
          <a:p>
            <a:endParaRPr lang="en-GB" dirty="0"/>
          </a:p>
          <a:p>
            <a:endParaRPr lang="en-GB" dirty="0"/>
          </a:p>
          <a:p>
            <a:endParaRPr lang="en-GB" dirty="0"/>
          </a:p>
          <a:p>
            <a:r>
              <a:rPr lang="en-GB" dirty="0"/>
              <a:t>Resulting in symmetric and anti-symmetric forms for the gradient:</a:t>
            </a:r>
          </a:p>
          <a:p>
            <a:endParaRPr lang="en-GB"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C7749AE-4F8E-4CC3-BE96-67E98DD1E57A}"/>
                  </a:ext>
                </a:extLst>
              </p:cNvPr>
              <p:cNvSpPr/>
              <p:nvPr/>
            </p:nvSpPr>
            <p:spPr>
              <a:xfrm>
                <a:off x="794648" y="3573016"/>
                <a:ext cx="20522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𝜌</m:t>
                      </m:r>
                      <m:r>
                        <m:rPr>
                          <m:sty m:val="p"/>
                        </m:rPr>
                        <a:rPr lang="en-GB" i="0">
                          <a:latin typeface="Cambria Math" panose="02040503050406030204" pitchFamily="18" charset="0"/>
                        </a:rPr>
                        <m:t>∇</m:t>
                      </m:r>
                      <m:r>
                        <a:rPr lang="en-GB">
                          <a:latin typeface="Cambria Math" panose="02040503050406030204" pitchFamily="18" charset="0"/>
                        </a:rPr>
                        <m:t>𝐴</m:t>
                      </m:r>
                      <m:r>
                        <a:rPr lang="en-GB" i="0">
                          <a:latin typeface="Cambria Math" panose="02040503050406030204" pitchFamily="18" charset="0"/>
                        </a:rPr>
                        <m:t>=</m:t>
                      </m:r>
                      <m:r>
                        <m:rPr>
                          <m:sty m:val="p"/>
                        </m:rPr>
                        <a:rPr lang="en-GB" i="0">
                          <a:latin typeface="Cambria Math" panose="02040503050406030204" pitchFamily="18" charset="0"/>
                        </a:rPr>
                        <m:t>∇</m:t>
                      </m:r>
                      <m:d>
                        <m:dPr>
                          <m:ctrlPr>
                            <a:rPr lang="en-GB" i="1">
                              <a:latin typeface="Cambria Math" panose="02040503050406030204" pitchFamily="18" charset="0"/>
                            </a:rPr>
                          </m:ctrlPr>
                        </m:dPr>
                        <m:e>
                          <m:r>
                            <a:rPr lang="en-GB">
                              <a:latin typeface="Cambria Math" panose="02040503050406030204" pitchFamily="18" charset="0"/>
                            </a:rPr>
                            <m:t>𝜌</m:t>
                          </m:r>
                          <m:r>
                            <a:rPr lang="en-GB">
                              <a:latin typeface="Cambria Math" panose="02040503050406030204" pitchFamily="18" charset="0"/>
                            </a:rPr>
                            <m:t>𝐴</m:t>
                          </m:r>
                        </m:e>
                      </m:d>
                      <m:r>
                        <a:rPr lang="en-GB" i="0">
                          <a:latin typeface="Cambria Math" panose="02040503050406030204" pitchFamily="18" charset="0"/>
                        </a:rPr>
                        <m:t>−</m:t>
                      </m:r>
                      <m:r>
                        <a:rPr lang="en-GB">
                          <a:latin typeface="Cambria Math" panose="02040503050406030204" pitchFamily="18" charset="0"/>
                        </a:rPr>
                        <m:t>𝐴</m:t>
                      </m:r>
                      <m:r>
                        <m:rPr>
                          <m:sty m:val="p"/>
                        </m:rPr>
                        <a:rPr lang="en-GB" i="0">
                          <a:latin typeface="Cambria Math" panose="02040503050406030204" pitchFamily="18" charset="0"/>
                        </a:rPr>
                        <m:t>∇</m:t>
                      </m:r>
                      <m:r>
                        <a:rPr lang="en-GB">
                          <a:latin typeface="Cambria Math" panose="02040503050406030204" pitchFamily="18" charset="0"/>
                        </a:rPr>
                        <m:t>𝜌</m:t>
                      </m:r>
                    </m:oMath>
                  </m:oMathPara>
                </a14:m>
                <a:endParaRPr lang="en-GB" dirty="0"/>
              </a:p>
            </p:txBody>
          </p:sp>
        </mc:Choice>
        <mc:Fallback xmlns="">
          <p:sp>
            <p:nvSpPr>
              <p:cNvPr id="4" name="Rectangle 3">
                <a:extLst>
                  <a:ext uri="{FF2B5EF4-FFF2-40B4-BE49-F238E27FC236}">
                    <a16:creationId xmlns:a16="http://schemas.microsoft.com/office/drawing/2014/main" id="{BC7749AE-4F8E-4CC3-BE96-67E98DD1E57A}"/>
                  </a:ext>
                </a:extLst>
              </p:cNvPr>
              <p:cNvSpPr>
                <a:spLocks noRot="1" noChangeAspect="1" noMove="1" noResize="1" noEditPoints="1" noAdjustHandles="1" noChangeArrowheads="1" noChangeShapeType="1" noTextEdit="1"/>
              </p:cNvSpPr>
              <p:nvPr/>
            </p:nvSpPr>
            <p:spPr>
              <a:xfrm>
                <a:off x="794648" y="3573016"/>
                <a:ext cx="2052292" cy="338554"/>
              </a:xfrm>
              <a:prstGeom prst="rect">
                <a:avLst/>
              </a:prstGeom>
              <a:blipFill>
                <a:blip r:embed="rId2"/>
                <a:stretch>
                  <a:fillRect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C1E7785-72A1-459C-A169-6F30DA81A2CD}"/>
                  </a:ext>
                </a:extLst>
              </p:cNvPr>
              <p:cNvSpPr/>
              <p:nvPr/>
            </p:nvSpPr>
            <p:spPr>
              <a:xfrm>
                <a:off x="4067944" y="3429000"/>
                <a:ext cx="2035621" cy="645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m:rPr>
                              <m:sty m:val="p"/>
                            </m:rPr>
                            <a:rPr lang="en-GB">
                              <a:latin typeface="Cambria Math" panose="02040503050406030204" pitchFamily="18" charset="0"/>
                            </a:rPr>
                            <m:t>∇</m:t>
                          </m:r>
                          <m:r>
                            <a:rPr lang="en-GB">
                              <a:latin typeface="Cambria Math" panose="02040503050406030204" pitchFamily="18" charset="0"/>
                            </a:rPr>
                            <m:t>𝐴</m:t>
                          </m:r>
                        </m:num>
                        <m:den>
                          <m:r>
                            <a:rPr lang="en-GB">
                              <a:latin typeface="Cambria Math" panose="02040503050406030204" pitchFamily="18" charset="0"/>
                            </a:rPr>
                            <m:t>𝜌</m:t>
                          </m:r>
                        </m:den>
                      </m:f>
                      <m:r>
                        <a:rPr lang="en-GB" i="0">
                          <a:latin typeface="Cambria Math" panose="02040503050406030204" pitchFamily="18" charset="0"/>
                        </a:rPr>
                        <m:t>=</m:t>
                      </m:r>
                      <m:r>
                        <m:rPr>
                          <m:sty m:val="p"/>
                        </m:rPr>
                        <a:rPr lang="en-GB" i="0">
                          <a:latin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a:latin typeface="Cambria Math" panose="02040503050406030204" pitchFamily="18" charset="0"/>
                                </a:rPr>
                                <m:t>𝐴</m:t>
                              </m:r>
                            </m:num>
                            <m:den>
                              <m:r>
                                <a:rPr lang="en-GB">
                                  <a:latin typeface="Cambria Math" panose="02040503050406030204" pitchFamily="18" charset="0"/>
                                </a:rPr>
                                <m:t>𝜌</m:t>
                              </m:r>
                            </m:den>
                          </m:f>
                        </m:e>
                      </m:d>
                      <m:r>
                        <a:rPr lang="en-GB" i="0">
                          <a:latin typeface="Cambria Math" panose="02040503050406030204" pitchFamily="18" charset="0"/>
                        </a:rPr>
                        <m:t>+</m:t>
                      </m:r>
                      <m:f>
                        <m:fPr>
                          <m:ctrlPr>
                            <a:rPr lang="en-GB" i="1">
                              <a:latin typeface="Cambria Math" panose="02040503050406030204" pitchFamily="18" charset="0"/>
                            </a:rPr>
                          </m:ctrlPr>
                        </m:fPr>
                        <m:num>
                          <m:r>
                            <a:rPr lang="en-GB">
                              <a:latin typeface="Cambria Math" panose="02040503050406030204" pitchFamily="18" charset="0"/>
                            </a:rPr>
                            <m:t>𝐴</m:t>
                          </m:r>
                        </m:num>
                        <m:den>
                          <m:sSup>
                            <m:sSupPr>
                              <m:ctrlPr>
                                <a:rPr lang="en-GB" i="1">
                                  <a:latin typeface="Cambria Math" panose="02040503050406030204" pitchFamily="18" charset="0"/>
                                </a:rPr>
                              </m:ctrlPr>
                            </m:sSupPr>
                            <m:e>
                              <m:r>
                                <a:rPr lang="en-GB">
                                  <a:latin typeface="Cambria Math" panose="02040503050406030204" pitchFamily="18" charset="0"/>
                                </a:rPr>
                                <m:t>𝜌</m:t>
                              </m:r>
                            </m:e>
                            <m:sup>
                              <m:r>
                                <a:rPr lang="en-GB" i="0">
                                  <a:latin typeface="Cambria Math" panose="02040503050406030204" pitchFamily="18" charset="0"/>
                                </a:rPr>
                                <m:t>2</m:t>
                              </m:r>
                            </m:sup>
                          </m:sSup>
                        </m:den>
                      </m:f>
                      <m:r>
                        <m:rPr>
                          <m:sty m:val="p"/>
                        </m:rPr>
                        <a:rPr lang="en-GB" i="0">
                          <a:latin typeface="Cambria Math" panose="02040503050406030204" pitchFamily="18" charset="0"/>
                        </a:rPr>
                        <m:t>∇</m:t>
                      </m:r>
                      <m:r>
                        <a:rPr lang="en-GB">
                          <a:latin typeface="Cambria Math" panose="02040503050406030204" pitchFamily="18" charset="0"/>
                        </a:rPr>
                        <m:t>𝜌</m:t>
                      </m:r>
                    </m:oMath>
                  </m:oMathPara>
                </a14:m>
                <a:endParaRPr lang="en-GB" dirty="0"/>
              </a:p>
            </p:txBody>
          </p:sp>
        </mc:Choice>
        <mc:Fallback xmlns="">
          <p:sp>
            <p:nvSpPr>
              <p:cNvPr id="5" name="Rectangle 4">
                <a:extLst>
                  <a:ext uri="{FF2B5EF4-FFF2-40B4-BE49-F238E27FC236}">
                    <a16:creationId xmlns:a16="http://schemas.microsoft.com/office/drawing/2014/main" id="{CC1E7785-72A1-459C-A169-6F30DA81A2CD}"/>
                  </a:ext>
                </a:extLst>
              </p:cNvPr>
              <p:cNvSpPr>
                <a:spLocks noRot="1" noChangeAspect="1" noMove="1" noResize="1" noEditPoints="1" noAdjustHandles="1" noChangeArrowheads="1" noChangeShapeType="1" noTextEdit="1"/>
              </p:cNvSpPr>
              <p:nvPr/>
            </p:nvSpPr>
            <p:spPr>
              <a:xfrm>
                <a:off x="4067944" y="3429000"/>
                <a:ext cx="2035621" cy="645561"/>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46D280-6A9F-4384-9045-F3F0EB60A6DF}"/>
                  </a:ext>
                </a:extLst>
              </p:cNvPr>
              <p:cNvSpPr/>
              <p:nvPr/>
            </p:nvSpPr>
            <p:spPr>
              <a:xfrm>
                <a:off x="809888" y="4831415"/>
                <a:ext cx="3699282" cy="812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a:latin typeface="Cambria Math" panose="02040503050406030204" pitchFamily="18" charset="0"/>
                        </a:rPr>
                        <m:t>𝜌</m:t>
                      </m:r>
                      <m:r>
                        <m:rPr>
                          <m:sty m:val="p"/>
                        </m:rPr>
                        <a:rPr lang="en-GB" i="0">
                          <a:latin typeface="Cambria Math" panose="02040503050406030204" pitchFamily="18" charset="0"/>
                        </a:rPr>
                        <m:t>∇</m:t>
                      </m:r>
                      <m:r>
                        <a:rPr lang="en-GB">
                          <a:latin typeface="Cambria Math" panose="02040503050406030204" pitchFamily="18" charset="0"/>
                        </a:rPr>
                        <m:t>𝐴</m:t>
                      </m:r>
                      <m:r>
                        <a:rPr lang="en-GB"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𝑗</m:t>
                                  </m:r>
                                </m:sub>
                              </m:sSub>
                              <m:r>
                                <a:rPr lang="en-GB" i="0">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𝑖</m:t>
                                  </m:r>
                                </m:sub>
                              </m:sSub>
                            </m:e>
                          </m:d>
                          <m:r>
                            <a:rPr lang="en-GB"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6" name="Rectangle 5">
                <a:extLst>
                  <a:ext uri="{FF2B5EF4-FFF2-40B4-BE49-F238E27FC236}">
                    <a16:creationId xmlns:a16="http://schemas.microsoft.com/office/drawing/2014/main" id="{7146D280-6A9F-4384-9045-F3F0EB60A6DF}"/>
                  </a:ext>
                </a:extLst>
              </p:cNvPr>
              <p:cNvSpPr>
                <a:spLocks noRot="1" noChangeAspect="1" noMove="1" noResize="1" noEditPoints="1" noAdjustHandles="1" noChangeArrowheads="1" noChangeShapeType="1" noTextEdit="1"/>
              </p:cNvSpPr>
              <p:nvPr/>
            </p:nvSpPr>
            <p:spPr>
              <a:xfrm>
                <a:off x="809888" y="4831415"/>
                <a:ext cx="3699282" cy="81253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3363F2A-946A-4CEA-BE4D-B19405DCFB0F}"/>
                  </a:ext>
                </a:extLst>
              </p:cNvPr>
              <p:cNvSpPr/>
              <p:nvPr/>
            </p:nvSpPr>
            <p:spPr>
              <a:xfrm>
                <a:off x="838200" y="5704477"/>
                <a:ext cx="3831562" cy="812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m:rPr>
                              <m:sty m:val="p"/>
                            </m:rPr>
                            <a:rPr lang="en-GB">
                              <a:latin typeface="Cambria Math" panose="02040503050406030204" pitchFamily="18" charset="0"/>
                            </a:rPr>
                            <m:t>∇</m:t>
                          </m:r>
                          <m:r>
                            <a:rPr lang="en-GB">
                              <a:latin typeface="Cambria Math" panose="02040503050406030204" pitchFamily="18" charset="0"/>
                            </a:rPr>
                            <m:t>𝐴</m:t>
                          </m:r>
                        </m:num>
                        <m:den>
                          <m:r>
                            <a:rPr lang="en-GB">
                              <a:latin typeface="Cambria Math" panose="02040503050406030204" pitchFamily="18" charset="0"/>
                            </a:rPr>
                            <m:t>𝜌</m:t>
                          </m:r>
                        </m:den>
                      </m:f>
                      <m:r>
                        <a:rPr lang="en-GB"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𝑖</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i="0">
                                          <a:latin typeface="Cambria Math" panose="02040503050406030204" pitchFamily="18" charset="0"/>
                                        </a:rPr>
                                        <m:t>2</m:t>
                                      </m:r>
                                    </m:sup>
                                  </m:sSup>
                                </m:den>
                              </m:f>
                              <m:r>
                                <a:rPr lang="en-GB" i="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𝐴</m:t>
                                      </m:r>
                                    </m:e>
                                    <m:sub>
                                      <m:r>
                                        <a:rPr lang="en-GB">
                                          <a:latin typeface="Cambria Math" panose="02040503050406030204" pitchFamily="18" charset="0"/>
                                        </a:rPr>
                                        <m:t>𝑗</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i="0">
                                          <a:latin typeface="Cambria Math" panose="02040503050406030204" pitchFamily="18" charset="0"/>
                                        </a:rPr>
                                        <m:t>2</m:t>
                                      </m:r>
                                    </m:sup>
                                  </m:sSup>
                                </m:den>
                              </m:f>
                            </m:e>
                          </m:d>
                          <m:r>
                            <a:rPr lang="en-GB"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7" name="Rectangle 6">
                <a:extLst>
                  <a:ext uri="{FF2B5EF4-FFF2-40B4-BE49-F238E27FC236}">
                    <a16:creationId xmlns:a16="http://schemas.microsoft.com/office/drawing/2014/main" id="{83363F2A-946A-4CEA-BE4D-B19405DCFB0F}"/>
                  </a:ext>
                </a:extLst>
              </p:cNvPr>
              <p:cNvSpPr>
                <a:spLocks noRot="1" noChangeAspect="1" noMove="1" noResize="1" noEditPoints="1" noAdjustHandles="1" noChangeArrowheads="1" noChangeShapeType="1" noTextEdit="1"/>
              </p:cNvSpPr>
              <p:nvPr/>
            </p:nvSpPr>
            <p:spPr>
              <a:xfrm>
                <a:off x="838200" y="5704477"/>
                <a:ext cx="3831562" cy="812530"/>
              </a:xfrm>
              <a:prstGeom prst="rect">
                <a:avLst/>
              </a:prstGeom>
              <a:blipFill>
                <a:blip r:embed="rId5"/>
                <a:stretch>
                  <a:fillRect/>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A09E40CB-DFE7-4077-ACBC-A75AB67E8B39}"/>
              </a:ext>
            </a:extLst>
          </p:cNvPr>
          <p:cNvSpPr txBox="1"/>
          <p:nvPr/>
        </p:nvSpPr>
        <p:spPr>
          <a:xfrm>
            <a:off x="5148064" y="5053014"/>
            <a:ext cx="1274708" cy="369332"/>
          </a:xfrm>
          <a:prstGeom prst="rect">
            <a:avLst/>
          </a:prstGeom>
          <a:noFill/>
        </p:spPr>
        <p:txBody>
          <a:bodyPr wrap="none" rtlCol="0">
            <a:spAutoFit/>
          </a:bodyPr>
          <a:lstStyle/>
          <a:p>
            <a:pPr marL="363538" indent="-363538">
              <a:spcBef>
                <a:spcPts val="0"/>
              </a:spcBef>
              <a:spcAft>
                <a:spcPts val="0"/>
              </a:spcAft>
            </a:pPr>
            <a:r>
              <a:rPr lang="en-GB" sz="1800" i="0" dirty="0">
                <a:solidFill>
                  <a:srgbClr val="040404"/>
                </a:solidFill>
                <a:latin typeface="+mn-lt"/>
              </a:rPr>
              <a:t>Symmetric</a:t>
            </a:r>
          </a:p>
        </p:txBody>
      </p:sp>
      <p:sp>
        <p:nvSpPr>
          <p:cNvPr id="9" name="TextBox 8">
            <a:extLst>
              <a:ext uri="{FF2B5EF4-FFF2-40B4-BE49-F238E27FC236}">
                <a16:creationId xmlns:a16="http://schemas.microsoft.com/office/drawing/2014/main" id="{5A0C34CB-413D-44BC-8FB6-FF8F716A159A}"/>
              </a:ext>
            </a:extLst>
          </p:cNvPr>
          <p:cNvSpPr txBox="1"/>
          <p:nvPr/>
        </p:nvSpPr>
        <p:spPr>
          <a:xfrm>
            <a:off x="5148064" y="5879068"/>
            <a:ext cx="1710725" cy="369332"/>
          </a:xfrm>
          <a:prstGeom prst="rect">
            <a:avLst/>
          </a:prstGeom>
          <a:noFill/>
        </p:spPr>
        <p:txBody>
          <a:bodyPr wrap="none" rtlCol="0">
            <a:spAutoFit/>
          </a:bodyPr>
          <a:lstStyle/>
          <a:p>
            <a:pPr marL="363538" indent="-363538">
              <a:spcBef>
                <a:spcPts val="0"/>
              </a:spcBef>
              <a:spcAft>
                <a:spcPts val="0"/>
              </a:spcAft>
            </a:pPr>
            <a:r>
              <a:rPr lang="en-GB" sz="1800" i="0" dirty="0">
                <a:solidFill>
                  <a:srgbClr val="040404"/>
                </a:solidFill>
                <a:latin typeface="+mn-lt"/>
              </a:rPr>
              <a:t>Anti-symmetric</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F368BCF-C16A-475B-9686-AECAD3B41951}"/>
                  </a:ext>
                </a:extLst>
              </p:cNvPr>
              <p:cNvSpPr/>
              <p:nvPr/>
            </p:nvSpPr>
            <p:spPr>
              <a:xfrm>
                <a:off x="7061666" y="5422346"/>
                <a:ext cx="1135567" cy="361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0" smtClean="0">
                              <a:latin typeface="Cambria Math" panose="02040503050406030204" pitchFamily="18" charset="0"/>
                            </a:rPr>
                            <m:t>𝐞</m:t>
                          </m:r>
                        </m:e>
                        <m:sub>
                          <m:r>
                            <a:rPr lang="en-GB" b="1" i="1" smtClean="0">
                              <a:latin typeface="Cambria Math" panose="02040503050406030204" pitchFamily="18" charset="0"/>
                            </a:rPr>
                            <m:t>𝒋𝒊</m:t>
                          </m:r>
                        </m:sub>
                      </m:sSub>
                    </m:oMath>
                  </m:oMathPara>
                </a14:m>
                <a:endParaRPr lang="en-GB" dirty="0"/>
              </a:p>
            </p:txBody>
          </p:sp>
        </mc:Choice>
        <mc:Fallback xmlns="">
          <p:sp>
            <p:nvSpPr>
              <p:cNvPr id="10" name="Rectangle 9">
                <a:extLst>
                  <a:ext uri="{FF2B5EF4-FFF2-40B4-BE49-F238E27FC236}">
                    <a16:creationId xmlns:a16="http://schemas.microsoft.com/office/drawing/2014/main" id="{CF368BCF-C16A-475B-9686-AECAD3B41951}"/>
                  </a:ext>
                </a:extLst>
              </p:cNvPr>
              <p:cNvSpPr>
                <a:spLocks noRot="1" noChangeAspect="1" noMove="1" noResize="1" noEditPoints="1" noAdjustHandles="1" noChangeArrowheads="1" noChangeShapeType="1" noTextEdit="1"/>
              </p:cNvSpPr>
              <p:nvPr/>
            </p:nvSpPr>
            <p:spPr>
              <a:xfrm>
                <a:off x="7061666" y="5422346"/>
                <a:ext cx="1135567" cy="361830"/>
              </a:xfrm>
              <a:prstGeom prst="rect">
                <a:avLst/>
              </a:prstGeom>
              <a:blipFill>
                <a:blip r:embed="rId6"/>
                <a:stretch>
                  <a:fillRect b="-5000"/>
                </a:stretch>
              </a:blipFill>
            </p:spPr>
            <p:txBody>
              <a:bodyPr/>
              <a:lstStyle/>
              <a:p>
                <a:r>
                  <a:rPr lang="en-GB">
                    <a:noFill/>
                  </a:rPr>
                  <a:t> </a:t>
                </a:r>
              </a:p>
            </p:txBody>
          </p:sp>
        </mc:Fallback>
      </mc:AlternateContent>
    </p:spTree>
    <p:extLst>
      <p:ext uri="{BB962C8B-B14F-4D97-AF65-F5344CB8AC3E}">
        <p14:creationId xmlns:p14="http://schemas.microsoft.com/office/powerpoint/2010/main" val="288664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14E1-C4F1-456C-83FC-5AEB4233271B}"/>
              </a:ext>
            </a:extLst>
          </p:cNvPr>
          <p:cNvSpPr>
            <a:spLocks noGrp="1"/>
          </p:cNvSpPr>
          <p:nvPr>
            <p:ph type="title"/>
          </p:nvPr>
        </p:nvSpPr>
        <p:spPr/>
        <p:txBody>
          <a:bodyPr/>
          <a:lstStyle/>
          <a:p>
            <a:r>
              <a:rPr lang="en-GB" dirty="0" err="1"/>
              <a:t>Navier</a:t>
            </a:r>
            <a:r>
              <a:rPr lang="en-GB" dirty="0"/>
              <a:t>-Stokes and Continuity Equation</a:t>
            </a:r>
          </a:p>
        </p:txBody>
      </p:sp>
      <p:sp>
        <p:nvSpPr>
          <p:cNvPr id="3" name="Content Placeholder 2">
            <a:extLst>
              <a:ext uri="{FF2B5EF4-FFF2-40B4-BE49-F238E27FC236}">
                <a16:creationId xmlns:a16="http://schemas.microsoft.com/office/drawing/2014/main" id="{600BA94B-6C1A-45AE-A57F-987FF25962B6}"/>
              </a:ext>
            </a:extLst>
          </p:cNvPr>
          <p:cNvSpPr>
            <a:spLocks noGrp="1"/>
          </p:cNvSpPr>
          <p:nvPr>
            <p:ph idx="1"/>
          </p:nvPr>
        </p:nvSpPr>
        <p:spPr>
          <a:xfrm>
            <a:off x="838200" y="2780928"/>
            <a:ext cx="7543800" cy="3619872"/>
          </a:xfrm>
        </p:spPr>
        <p:txBody>
          <a:bodyPr/>
          <a:lstStyle/>
          <a:p>
            <a:r>
              <a:rPr lang="en-GB" dirty="0"/>
              <a:t>We are solving this in a </a:t>
            </a:r>
            <a:r>
              <a:rPr lang="en-GB" dirty="0" err="1"/>
              <a:t>Lagrangian</a:t>
            </a:r>
            <a:r>
              <a:rPr lang="en-GB" dirty="0"/>
              <a:t> reference frame</a:t>
            </a:r>
          </a:p>
          <a:p>
            <a:endParaRPr lang="en-GB" dirty="0"/>
          </a:p>
          <a:p>
            <a:r>
              <a:rPr lang="en-GB" dirty="0"/>
              <a:t>If the time derivative is taken w.r.t. a reference frame that moves with a differential fluid volume (or, equivalently, in our approximation with a fluid “particle”):</a:t>
            </a:r>
          </a:p>
          <a:p>
            <a:endParaRPr lang="en-GB" dirty="0"/>
          </a:p>
          <a:p>
            <a:endParaRPr lang="en-GB"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8B70A51-2203-41A3-A903-3064146F16D5}"/>
                  </a:ext>
                </a:extLst>
              </p:cNvPr>
              <p:cNvSpPr/>
              <p:nvPr/>
            </p:nvSpPr>
            <p:spPr>
              <a:xfrm>
                <a:off x="899592" y="1913260"/>
                <a:ext cx="2828531" cy="720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a:latin typeface="Cambria Math" panose="02040503050406030204" pitchFamily="18" charset="0"/>
                            </a:rPr>
                            <m:t>𝐷</m:t>
                          </m:r>
                          <m:r>
                            <a:rPr lang="en-GB" sz="2000" b="1" i="0">
                              <a:latin typeface="Cambria Math" panose="02040503050406030204" pitchFamily="18" charset="0"/>
                            </a:rPr>
                            <m:t>𝐯</m:t>
                          </m:r>
                        </m:num>
                        <m:den>
                          <m:r>
                            <a:rPr lang="en-GB" sz="2000">
                              <a:latin typeface="Cambria Math" panose="02040503050406030204" pitchFamily="18" charset="0"/>
                            </a:rPr>
                            <m:t>𝐷𝑡</m:t>
                          </m:r>
                        </m:den>
                      </m:f>
                      <m:r>
                        <a:rPr lang="en-GB" sz="2000" b="0" i="0">
                          <a:latin typeface="Cambria Math" panose="02040503050406030204" pitchFamily="18" charset="0"/>
                        </a:rPr>
                        <m:t>=−</m:t>
                      </m:r>
                      <m:f>
                        <m:fPr>
                          <m:ctrlPr>
                            <a:rPr lang="en-GB" sz="2000" i="1">
                              <a:latin typeface="Cambria Math" panose="02040503050406030204" pitchFamily="18" charset="0"/>
                            </a:rPr>
                          </m:ctrlPr>
                        </m:fPr>
                        <m:num>
                          <m:r>
                            <m:rPr>
                              <m:sty m:val="p"/>
                            </m:rPr>
                            <a:rPr lang="en-GB" sz="2000" b="0" i="0">
                              <a:latin typeface="Cambria Math" panose="02040503050406030204" pitchFamily="18" charset="0"/>
                            </a:rPr>
                            <m:t>∇</m:t>
                          </m:r>
                          <m:r>
                            <a:rPr lang="en-GB" sz="2000">
                              <a:latin typeface="Cambria Math" panose="02040503050406030204" pitchFamily="18" charset="0"/>
                            </a:rPr>
                            <m:t>𝑃</m:t>
                          </m:r>
                        </m:num>
                        <m:den>
                          <m:r>
                            <a:rPr lang="en-GB" sz="2000">
                              <a:latin typeface="Cambria Math" panose="02040503050406030204" pitchFamily="18" charset="0"/>
                            </a:rPr>
                            <m:t>𝜌</m:t>
                          </m:r>
                        </m:den>
                      </m:f>
                      <m:r>
                        <a:rPr lang="en-GB" sz="2000" b="0" i="0">
                          <a:latin typeface="Cambria Math" panose="02040503050406030204" pitchFamily="18" charset="0"/>
                        </a:rPr>
                        <m:t>+</m:t>
                      </m:r>
                      <m:f>
                        <m:fPr>
                          <m:ctrlPr>
                            <a:rPr lang="en-GB" sz="2000" i="1">
                              <a:latin typeface="Cambria Math" panose="02040503050406030204" pitchFamily="18" charset="0"/>
                            </a:rPr>
                          </m:ctrlPr>
                        </m:fPr>
                        <m:num>
                          <m:r>
                            <a:rPr lang="en-GB" sz="2000">
                              <a:latin typeface="Cambria Math" panose="02040503050406030204" pitchFamily="18" charset="0"/>
                            </a:rPr>
                            <m:t>𝜇</m:t>
                          </m:r>
                        </m:num>
                        <m:den>
                          <m:r>
                            <a:rPr lang="en-GB" sz="2000">
                              <a:latin typeface="Cambria Math" panose="02040503050406030204" pitchFamily="18" charset="0"/>
                            </a:rPr>
                            <m:t>𝜌</m:t>
                          </m:r>
                        </m:den>
                      </m:f>
                      <m:sSup>
                        <m:sSupPr>
                          <m:ctrlPr>
                            <a:rPr lang="en-GB" sz="2000" i="1">
                              <a:latin typeface="Cambria Math" panose="02040503050406030204" pitchFamily="18" charset="0"/>
                            </a:rPr>
                          </m:ctrlPr>
                        </m:sSupPr>
                        <m:e>
                          <m:r>
                            <m:rPr>
                              <m:sty m:val="p"/>
                            </m:rPr>
                            <a:rPr lang="en-GB" sz="2000" b="0" i="0">
                              <a:latin typeface="Cambria Math" panose="02040503050406030204" pitchFamily="18" charset="0"/>
                            </a:rPr>
                            <m:t>∇</m:t>
                          </m:r>
                        </m:e>
                        <m:sup>
                          <m:r>
                            <a:rPr lang="en-GB" sz="2000" b="0" i="0">
                              <a:latin typeface="Cambria Math" panose="02040503050406030204" pitchFamily="18" charset="0"/>
                            </a:rPr>
                            <m:t>2</m:t>
                          </m:r>
                        </m:sup>
                      </m:sSup>
                      <m:r>
                        <a:rPr lang="en-GB" sz="2000" b="1" i="0">
                          <a:latin typeface="Cambria Math" panose="02040503050406030204" pitchFamily="18" charset="0"/>
                        </a:rPr>
                        <m:t>𝐯</m:t>
                      </m:r>
                      <m:r>
                        <a:rPr lang="en-GB" sz="2000" b="0" i="0">
                          <a:latin typeface="Cambria Math" panose="02040503050406030204" pitchFamily="18" charset="0"/>
                        </a:rPr>
                        <m:t>+</m:t>
                      </m:r>
                      <m:r>
                        <a:rPr lang="en-GB" sz="2000" b="1" i="0">
                          <a:latin typeface="Cambria Math" panose="02040503050406030204" pitchFamily="18" charset="0"/>
                        </a:rPr>
                        <m:t>𝐠</m:t>
                      </m:r>
                    </m:oMath>
                  </m:oMathPara>
                </a14:m>
                <a:endParaRPr lang="en-GB" sz="2000" dirty="0"/>
              </a:p>
            </p:txBody>
          </p:sp>
        </mc:Choice>
        <mc:Fallback xmlns="">
          <p:sp>
            <p:nvSpPr>
              <p:cNvPr id="4" name="Rectangle 3">
                <a:extLst>
                  <a:ext uri="{FF2B5EF4-FFF2-40B4-BE49-F238E27FC236}">
                    <a16:creationId xmlns:a16="http://schemas.microsoft.com/office/drawing/2014/main" id="{B8B70A51-2203-41A3-A903-3064146F16D5}"/>
                  </a:ext>
                </a:extLst>
              </p:cNvPr>
              <p:cNvSpPr>
                <a:spLocks noRot="1" noChangeAspect="1" noMove="1" noResize="1" noEditPoints="1" noAdjustHandles="1" noChangeArrowheads="1" noChangeShapeType="1" noTextEdit="1"/>
              </p:cNvSpPr>
              <p:nvPr/>
            </p:nvSpPr>
            <p:spPr>
              <a:xfrm>
                <a:off x="899592" y="1913260"/>
                <a:ext cx="2828531" cy="72064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6DEB8DF-B6FD-4962-B85C-39AFA870E046}"/>
                  </a:ext>
                </a:extLst>
              </p:cNvPr>
              <p:cNvSpPr/>
              <p:nvPr/>
            </p:nvSpPr>
            <p:spPr>
              <a:xfrm>
                <a:off x="4283968" y="1914788"/>
                <a:ext cx="1750672"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a:latin typeface="Cambria Math" panose="02040503050406030204" pitchFamily="18" charset="0"/>
                            </a:rPr>
                            <m:t>𝐷</m:t>
                          </m:r>
                          <m:r>
                            <a:rPr lang="en-GB" sz="2000">
                              <a:latin typeface="Cambria Math" panose="02040503050406030204" pitchFamily="18" charset="0"/>
                            </a:rPr>
                            <m:t>𝜌</m:t>
                          </m:r>
                        </m:num>
                        <m:den>
                          <m:r>
                            <a:rPr lang="en-GB" sz="2000">
                              <a:latin typeface="Cambria Math" panose="02040503050406030204" pitchFamily="18" charset="0"/>
                            </a:rPr>
                            <m:t>𝐷𝑡</m:t>
                          </m:r>
                        </m:den>
                      </m:f>
                      <m:r>
                        <a:rPr lang="en-GB" sz="2000" i="0">
                          <a:latin typeface="Cambria Math" panose="02040503050406030204" pitchFamily="18" charset="0"/>
                        </a:rPr>
                        <m:t>=−</m:t>
                      </m:r>
                      <m:r>
                        <a:rPr lang="en-GB" sz="2000">
                          <a:latin typeface="Cambria Math" panose="02040503050406030204" pitchFamily="18" charset="0"/>
                        </a:rPr>
                        <m:t>𝜌</m:t>
                      </m:r>
                      <m:r>
                        <m:rPr>
                          <m:sty m:val="p"/>
                        </m:rPr>
                        <a:rPr lang="en-GB" sz="2000" i="0">
                          <a:latin typeface="Cambria Math" panose="02040503050406030204" pitchFamily="18" charset="0"/>
                        </a:rPr>
                        <m:t>∇</m:t>
                      </m:r>
                      <m:r>
                        <a:rPr lang="en-GB" sz="2000" i="0">
                          <a:latin typeface="Cambria Math" panose="02040503050406030204" pitchFamily="18" charset="0"/>
                        </a:rPr>
                        <m:t>∙</m:t>
                      </m:r>
                      <m:r>
                        <a:rPr lang="en-GB" sz="2000" b="1" i="0">
                          <a:latin typeface="Cambria Math" panose="02040503050406030204" pitchFamily="18" charset="0"/>
                        </a:rPr>
                        <m:t>𝐯</m:t>
                      </m:r>
                    </m:oMath>
                  </m:oMathPara>
                </a14:m>
                <a:endParaRPr lang="en-GB" sz="2000" dirty="0"/>
              </a:p>
            </p:txBody>
          </p:sp>
        </mc:Choice>
        <mc:Fallback xmlns="">
          <p:sp>
            <p:nvSpPr>
              <p:cNvPr id="5" name="Rectangle 4">
                <a:extLst>
                  <a:ext uri="{FF2B5EF4-FFF2-40B4-BE49-F238E27FC236}">
                    <a16:creationId xmlns:a16="http://schemas.microsoft.com/office/drawing/2014/main" id="{06DEB8DF-B6FD-4962-B85C-39AFA870E046}"/>
                  </a:ext>
                </a:extLst>
              </p:cNvPr>
              <p:cNvSpPr>
                <a:spLocks noRot="1" noChangeAspect="1" noMove="1" noResize="1" noEditPoints="1" noAdjustHandles="1" noChangeArrowheads="1" noChangeShapeType="1" noTextEdit="1"/>
              </p:cNvSpPr>
              <p:nvPr/>
            </p:nvSpPr>
            <p:spPr>
              <a:xfrm>
                <a:off x="4283968" y="1914788"/>
                <a:ext cx="1750672" cy="66851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20B2969-7DC6-4C31-9BD0-2D87D9E1AA07}"/>
                  </a:ext>
                </a:extLst>
              </p:cNvPr>
              <p:cNvSpPr/>
              <p:nvPr/>
            </p:nvSpPr>
            <p:spPr>
              <a:xfrm>
                <a:off x="946840" y="4590864"/>
                <a:ext cx="1141210" cy="677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000" i="1">
                              <a:latin typeface="Cambria Math" panose="02040503050406030204" pitchFamily="18" charset="0"/>
                            </a:rPr>
                          </m:ctrlPr>
                        </m:fPr>
                        <m:num>
                          <m:r>
                            <a:rPr lang="en-GB" sz="2000">
                              <a:latin typeface="Cambria Math" panose="02040503050406030204" pitchFamily="18" charset="0"/>
                            </a:rPr>
                            <m:t>𝐷</m:t>
                          </m:r>
                        </m:num>
                        <m:den>
                          <m:r>
                            <a:rPr lang="en-GB" sz="2000">
                              <a:latin typeface="Cambria Math" panose="02040503050406030204" pitchFamily="18" charset="0"/>
                            </a:rPr>
                            <m:t>𝐷𝑡</m:t>
                          </m:r>
                        </m:den>
                      </m:f>
                      <m:r>
                        <a:rPr lang="en-GB" sz="2000" i="0">
                          <a:latin typeface="Cambria Math" panose="02040503050406030204" pitchFamily="18" charset="0"/>
                        </a:rPr>
                        <m:t>≡</m:t>
                      </m:r>
                      <m:f>
                        <m:fPr>
                          <m:ctrlPr>
                            <a:rPr lang="en-GB" sz="2000" i="1">
                              <a:latin typeface="Cambria Math" panose="02040503050406030204" pitchFamily="18" charset="0"/>
                            </a:rPr>
                          </m:ctrlPr>
                        </m:fPr>
                        <m:num>
                          <m:r>
                            <a:rPr lang="en-GB" sz="2000" i="0">
                              <a:latin typeface="Cambria Math" panose="02040503050406030204" pitchFamily="18" charset="0"/>
                            </a:rPr>
                            <m:t>𝜕</m:t>
                          </m:r>
                        </m:num>
                        <m:den>
                          <m:r>
                            <a:rPr lang="en-GB" sz="2000" i="0">
                              <a:latin typeface="Cambria Math" panose="02040503050406030204" pitchFamily="18" charset="0"/>
                            </a:rPr>
                            <m:t>𝜕</m:t>
                          </m:r>
                          <m:r>
                            <a:rPr lang="en-GB" sz="2000">
                              <a:latin typeface="Cambria Math" panose="02040503050406030204" pitchFamily="18" charset="0"/>
                            </a:rPr>
                            <m:t>𝑡</m:t>
                          </m:r>
                        </m:den>
                      </m:f>
                    </m:oMath>
                  </m:oMathPara>
                </a14:m>
                <a:endParaRPr lang="en-GB" sz="2000" dirty="0"/>
              </a:p>
            </p:txBody>
          </p:sp>
        </mc:Choice>
        <mc:Fallback xmlns="">
          <p:sp>
            <p:nvSpPr>
              <p:cNvPr id="6" name="Rectangle 5">
                <a:extLst>
                  <a:ext uri="{FF2B5EF4-FFF2-40B4-BE49-F238E27FC236}">
                    <a16:creationId xmlns:a16="http://schemas.microsoft.com/office/drawing/2014/main" id="{B20B2969-7DC6-4C31-9BD0-2D87D9E1AA07}"/>
                  </a:ext>
                </a:extLst>
              </p:cNvPr>
              <p:cNvSpPr>
                <a:spLocks noRot="1" noChangeAspect="1" noMove="1" noResize="1" noEditPoints="1" noAdjustHandles="1" noChangeArrowheads="1" noChangeShapeType="1" noTextEdit="1"/>
              </p:cNvSpPr>
              <p:nvPr/>
            </p:nvSpPr>
            <p:spPr>
              <a:xfrm>
                <a:off x="946840" y="4590864"/>
                <a:ext cx="1141210" cy="67755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7852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44DA-90AC-48A4-919B-B3CD06DDA2F4}"/>
              </a:ext>
            </a:extLst>
          </p:cNvPr>
          <p:cNvSpPr>
            <a:spLocks noGrp="1"/>
          </p:cNvSpPr>
          <p:nvPr>
            <p:ph type="title"/>
          </p:nvPr>
        </p:nvSpPr>
        <p:spPr/>
        <p:txBody>
          <a:bodyPr/>
          <a:lstStyle/>
          <a:p>
            <a:r>
              <a:rPr lang="en-GB" dirty="0"/>
              <a:t>Approximating the Laplacian of the Velocity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2558C-0EA3-4161-A497-695B354BD961}"/>
                  </a:ext>
                </a:extLst>
              </p:cNvPr>
              <p:cNvSpPr>
                <a:spLocks noGrp="1"/>
              </p:cNvSpPr>
              <p:nvPr>
                <p:ph idx="1"/>
              </p:nvPr>
            </p:nvSpPr>
            <p:spPr/>
            <p:txBody>
              <a:bodyPr/>
              <a:lstStyle/>
              <a:p>
                <a:r>
                  <a:rPr lang="en-GB" dirty="0"/>
                  <a:t>We require a 2</a:t>
                </a:r>
                <a:r>
                  <a:rPr lang="en-GB" baseline="30000" dirty="0"/>
                  <a:t>nd</a:t>
                </a:r>
                <a:r>
                  <a:rPr lang="en-GB" dirty="0"/>
                  <a:t> derivative for the shear stress term – could take a 2</a:t>
                </a:r>
                <a:r>
                  <a:rPr lang="en-GB" baseline="30000" dirty="0"/>
                  <a:t>nd</a:t>
                </a:r>
                <a:r>
                  <a:rPr lang="en-GB" dirty="0"/>
                  <a:t> derivative of the kernel, but requires a lot of particles in the support region to be accurate</a:t>
                </a:r>
              </a:p>
              <a:p>
                <a:endParaRPr lang="en-GB" dirty="0"/>
              </a:p>
              <a:p>
                <a:r>
                  <a:rPr lang="en-GB" dirty="0"/>
                  <a:t>We will use the following approximations</a:t>
                </a:r>
              </a:p>
              <a:p>
                <a:endParaRPr lang="en-GB" dirty="0"/>
              </a:p>
              <a:p>
                <a:endParaRPr lang="en-GB" dirty="0"/>
              </a:p>
              <a:p>
                <a:endParaRPr lang="en-GB" dirty="0"/>
              </a:p>
              <a:p>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 </m:t>
                        </m:r>
                        <m:r>
                          <m:rPr>
                            <m:sty m:val="p"/>
                          </m:rPr>
                          <a:rPr lang="en-GB">
                            <a:latin typeface="Cambria Math" panose="02040503050406030204" pitchFamily="18" charset="0"/>
                          </a:rPr>
                          <m:t>∇</m:t>
                        </m:r>
                        <m:r>
                          <a:rPr lang="en-GB" b="1">
                            <a:latin typeface="Cambria Math" panose="02040503050406030204" pitchFamily="18" charset="0"/>
                          </a:rPr>
                          <m:t>𝐯</m:t>
                        </m:r>
                      </m:e>
                      <m:sub>
                        <m:r>
                          <a:rPr lang="en-GB">
                            <a:latin typeface="Cambria Math" panose="02040503050406030204" pitchFamily="18" charset="0"/>
                          </a:rPr>
                          <m:t>𝑖𝑗</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 </m:t>
                        </m:r>
                        <m:r>
                          <a:rPr lang="en-GB" b="1">
                            <a:latin typeface="Cambria Math" panose="02040503050406030204" pitchFamily="18" charset="0"/>
                          </a:rPr>
                          <m:t>𝐞</m:t>
                        </m:r>
                      </m:e>
                      <m:sub>
                        <m:r>
                          <a:rPr lang="en-GB" b="1">
                            <a:latin typeface="Cambria Math" panose="02040503050406030204" pitchFamily="18" charset="0"/>
                          </a:rPr>
                          <m:t>𝒊𝒋</m:t>
                        </m:r>
                      </m:sub>
                    </m:sSub>
                  </m:oMath>
                </a14:m>
                <a:r>
                  <a:rPr lang="en-GB" dirty="0"/>
                  <a:t> can be interpreted as the gradient of the velocity in the </a:t>
                </a: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 </m:t>
                        </m:r>
                        <m:r>
                          <a:rPr lang="en-GB" b="1">
                            <a:latin typeface="Cambria Math" panose="02040503050406030204" pitchFamily="18" charset="0"/>
                          </a:rPr>
                          <m:t>𝐞</m:t>
                        </m:r>
                      </m:e>
                      <m:sub>
                        <m:r>
                          <a:rPr lang="en-GB" b="1">
                            <a:latin typeface="Cambria Math" panose="02040503050406030204" pitchFamily="18" charset="0"/>
                          </a:rPr>
                          <m:t>𝒊𝒋</m:t>
                        </m:r>
                      </m:sub>
                    </m:sSub>
                  </m:oMath>
                </a14:m>
                <a:r>
                  <a:rPr lang="en-GB" dirty="0"/>
                  <a:t> direction, which we can approximate using a finite difference to yield:</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68F2558C-0EA3-4161-A497-695B354BD961}"/>
                  </a:ext>
                </a:extLst>
              </p:cNvPr>
              <p:cNvSpPr>
                <a:spLocks noGrp="1" noRot="1" noChangeAspect="1" noMove="1" noResize="1" noEditPoints="1" noAdjustHandles="1" noChangeArrowheads="1" noChangeShapeType="1" noTextEdit="1"/>
              </p:cNvSpPr>
              <p:nvPr>
                <p:ph idx="1"/>
              </p:nvPr>
            </p:nvSpPr>
            <p:spPr>
              <a:blipFill>
                <a:blip r:embed="rId2"/>
                <a:stretch>
                  <a:fillRect l="-1940" t="-1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BC17F56-3259-426D-8616-21C19D7874FA}"/>
                  </a:ext>
                </a:extLst>
              </p:cNvPr>
              <p:cNvSpPr/>
              <p:nvPr/>
            </p:nvSpPr>
            <p:spPr>
              <a:xfrm>
                <a:off x="846192" y="3573016"/>
                <a:ext cx="5256584" cy="8125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sSup>
                            <m:sSupPr>
                              <m:ctrlPr>
                                <a:rPr lang="en-GB" i="1">
                                  <a:latin typeface="Cambria Math" panose="02040503050406030204" pitchFamily="18" charset="0"/>
                                </a:rPr>
                              </m:ctrlPr>
                            </m:sSupPr>
                            <m:e>
                              <m:r>
                                <m:rPr>
                                  <m:sty m:val="p"/>
                                </m:rPr>
                                <a:rPr lang="en-GB">
                                  <a:latin typeface="Cambria Math" panose="02040503050406030204" pitchFamily="18" charset="0"/>
                                </a:rPr>
                                <m:t>∇</m:t>
                              </m:r>
                            </m:e>
                            <m:sup>
                              <m:r>
                                <a:rPr lang="en-GB" i="0">
                                  <a:latin typeface="Cambria Math" panose="02040503050406030204" pitchFamily="18" charset="0"/>
                                </a:rPr>
                                <m:t>2</m:t>
                              </m:r>
                            </m:sup>
                          </m:sSup>
                          <m:r>
                            <a:rPr lang="en-GB" b="1" i="0">
                              <a:latin typeface="Cambria Math" panose="02040503050406030204" pitchFamily="18" charset="0"/>
                            </a:rPr>
                            <m:t>𝐯</m:t>
                          </m:r>
                        </m:e>
                        <m:sub>
                          <m:r>
                            <a:rPr lang="en-GB">
                              <a:latin typeface="Cambria Math" panose="02040503050406030204" pitchFamily="18" charset="0"/>
                            </a:rPr>
                            <m:t>𝑖</m:t>
                          </m:r>
                        </m:sub>
                      </m:sSub>
                      <m:r>
                        <a:rPr lang="en-GB" b="0" i="0">
                          <a:latin typeface="Cambria Math" panose="02040503050406030204" pitchFamily="18" charset="0"/>
                        </a:rPr>
                        <m:t>=</m:t>
                      </m:r>
                      <m:sSub>
                        <m:sSubPr>
                          <m:ctrlPr>
                            <a:rPr lang="en-GB" i="1">
                              <a:latin typeface="Cambria Math" panose="02040503050406030204" pitchFamily="18" charset="0"/>
                            </a:rPr>
                          </m:ctrlPr>
                        </m:sSubPr>
                        <m:e>
                          <m:r>
                            <m:rPr>
                              <m:sty m:val="p"/>
                            </m:rPr>
                            <a:rPr lang="en-GB" b="0" i="0">
                              <a:latin typeface="Cambria Math" panose="02040503050406030204" pitchFamily="18" charset="0"/>
                            </a:rPr>
                            <m:t>∇</m:t>
                          </m:r>
                          <m:r>
                            <a:rPr lang="en-GB" b="0" i="0">
                              <a:latin typeface="Cambria Math" panose="02040503050406030204" pitchFamily="18" charset="0"/>
                            </a:rPr>
                            <m:t>∙</m:t>
                          </m:r>
                          <m:r>
                            <m:rPr>
                              <m:sty m:val="p"/>
                            </m:rPr>
                            <a:rPr lang="en-GB" b="0" i="0">
                              <a:latin typeface="Cambria Math" panose="02040503050406030204" pitchFamily="18" charset="0"/>
                            </a:rPr>
                            <m:t>∇</m:t>
                          </m:r>
                          <m:r>
                            <a:rPr lang="en-GB" b="1" i="0">
                              <a:latin typeface="Cambria Math" panose="02040503050406030204" pitchFamily="18" charset="0"/>
                            </a:rPr>
                            <m:t>𝐯</m:t>
                          </m:r>
                        </m:e>
                        <m:sub>
                          <m:r>
                            <a:rPr lang="en-GB">
                              <a:latin typeface="Cambria Math" panose="02040503050406030204" pitchFamily="18" charset="0"/>
                            </a:rPr>
                            <m:t>𝑖</m:t>
                          </m:r>
                        </m:sub>
                      </m:sSub>
                      <m:r>
                        <a:rPr lang="en-GB" b="0"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b="0"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b="0" i="0">
                                          <a:latin typeface="Cambria Math" panose="02040503050406030204" pitchFamily="18" charset="0"/>
                                        </a:rPr>
                                        <m:t>2</m:t>
                                      </m:r>
                                    </m:sup>
                                  </m:sSup>
                                </m:den>
                              </m:f>
                              <m:r>
                                <a:rPr lang="en-GB" b="0" i="0">
                                  <a:latin typeface="Cambria Math" panose="02040503050406030204" pitchFamily="18" charset="0"/>
                                </a:rPr>
                                <m:t>+</m:t>
                              </m:r>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b="0" i="0">
                                          <a:latin typeface="Cambria Math" panose="02040503050406030204" pitchFamily="18" charset="0"/>
                                        </a:rPr>
                                        <m:t>2</m:t>
                                      </m:r>
                                    </m:sup>
                                  </m:sSup>
                                </m:den>
                              </m:f>
                            </m:e>
                          </m:d>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m:rPr>
                                  <m:sty m:val="p"/>
                                </m:rPr>
                                <a:rPr lang="en-GB" b="0" i="0">
                                  <a:latin typeface="Cambria Math" panose="02040503050406030204" pitchFamily="18" charset="0"/>
                                </a:rPr>
                                <m:t>∇</m:t>
                              </m:r>
                              <m:r>
                                <a:rPr lang="en-GB" b="1" i="0">
                                  <a:latin typeface="Cambria Math" panose="02040503050406030204" pitchFamily="18" charset="0"/>
                                </a:rPr>
                                <m:t>𝐯</m:t>
                              </m:r>
                            </m:e>
                            <m:sub>
                              <m:r>
                                <a:rPr lang="en-GB">
                                  <a:latin typeface="Cambria Math" panose="02040503050406030204" pitchFamily="18" charset="0"/>
                                </a:rPr>
                                <m:t>𝑖𝑗</m:t>
                              </m:r>
                            </m:sub>
                          </m:sSub>
                          <m:r>
                            <a:rPr lang="en-GB" b="0" i="0">
                              <a:latin typeface="Cambria Math" panose="02040503050406030204" pitchFamily="18" charset="0"/>
                            </a:rPr>
                            <m:t>∙</m:t>
                          </m:r>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4" name="Rectangle 3">
                <a:extLst>
                  <a:ext uri="{FF2B5EF4-FFF2-40B4-BE49-F238E27FC236}">
                    <a16:creationId xmlns:a16="http://schemas.microsoft.com/office/drawing/2014/main" id="{8BC17F56-3259-426D-8616-21C19D7874FA}"/>
                  </a:ext>
                </a:extLst>
              </p:cNvPr>
              <p:cNvSpPr>
                <a:spLocks noRot="1" noChangeAspect="1" noMove="1" noResize="1" noEditPoints="1" noAdjustHandles="1" noChangeArrowheads="1" noChangeShapeType="1" noTextEdit="1"/>
              </p:cNvSpPr>
              <p:nvPr/>
            </p:nvSpPr>
            <p:spPr>
              <a:xfrm>
                <a:off x="846192" y="3573016"/>
                <a:ext cx="5256584" cy="81253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23BC015-5FFB-4F7B-8991-44A9B80E3DE3}"/>
                  </a:ext>
                </a:extLst>
              </p:cNvPr>
              <p:cNvSpPr/>
              <p:nvPr/>
            </p:nvSpPr>
            <p:spPr>
              <a:xfrm>
                <a:off x="859016" y="5283036"/>
                <a:ext cx="4980659" cy="99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000" i="1">
                              <a:latin typeface="Cambria Math" panose="02040503050406030204" pitchFamily="18" charset="0"/>
                            </a:rPr>
                          </m:ctrlPr>
                        </m:sSubPr>
                        <m:e>
                          <m:sSup>
                            <m:sSupPr>
                              <m:ctrlPr>
                                <a:rPr lang="en-GB" sz="2000" i="1">
                                  <a:latin typeface="Cambria Math" panose="02040503050406030204" pitchFamily="18" charset="0"/>
                                </a:rPr>
                              </m:ctrlPr>
                            </m:sSupPr>
                            <m:e>
                              <m:r>
                                <m:rPr>
                                  <m:sty m:val="p"/>
                                </m:rPr>
                                <a:rPr lang="en-GB" sz="2000">
                                  <a:latin typeface="Cambria Math" panose="02040503050406030204" pitchFamily="18" charset="0"/>
                                </a:rPr>
                                <m:t>∇</m:t>
                              </m:r>
                            </m:e>
                            <m:sup>
                              <m:r>
                                <a:rPr lang="en-GB" sz="2000" i="0">
                                  <a:latin typeface="Cambria Math" panose="02040503050406030204" pitchFamily="18" charset="0"/>
                                </a:rPr>
                                <m:t>2</m:t>
                              </m:r>
                            </m:sup>
                          </m:sSup>
                          <m:r>
                            <a:rPr lang="en-GB" sz="2000" b="1" i="0">
                              <a:latin typeface="Cambria Math" panose="02040503050406030204" pitchFamily="18" charset="0"/>
                            </a:rPr>
                            <m:t>𝐯</m:t>
                          </m:r>
                        </m:e>
                        <m:sub>
                          <m:r>
                            <a:rPr lang="en-GB" sz="2000">
                              <a:latin typeface="Cambria Math" panose="02040503050406030204" pitchFamily="18" charset="0"/>
                            </a:rPr>
                            <m:t>𝑖</m:t>
                          </m:r>
                        </m:sub>
                      </m:sSub>
                      <m:r>
                        <a:rPr lang="en-GB" sz="2000" i="1" smtClean="0">
                          <a:latin typeface="Cambria Math" panose="02040503050406030204" pitchFamily="18" charset="0"/>
                          <a:ea typeface="Cambria Math" panose="02040503050406030204" pitchFamily="18" charset="0"/>
                        </a:rPr>
                        <m:t>≈</m:t>
                      </m:r>
                      <m:nary>
                        <m:naryPr>
                          <m:chr m:val="∑"/>
                          <m:limLoc m:val="undOvr"/>
                          <m:ctrlPr>
                            <a:rPr lang="en-GB" sz="2000" i="1">
                              <a:latin typeface="Cambria Math" panose="02040503050406030204" pitchFamily="18" charset="0"/>
                            </a:rPr>
                          </m:ctrlPr>
                        </m:naryPr>
                        <m:sub>
                          <m:r>
                            <a:rPr lang="en-GB" sz="2000">
                              <a:latin typeface="Cambria Math" panose="02040503050406030204" pitchFamily="18" charset="0"/>
                            </a:rPr>
                            <m:t>𝑗</m:t>
                          </m:r>
                          <m:r>
                            <a:rPr lang="en-GB" sz="2000" i="0">
                              <a:latin typeface="Cambria Math" panose="02040503050406030204" pitchFamily="18" charset="0"/>
                            </a:rPr>
                            <m:t>=1</m:t>
                          </m:r>
                        </m:sub>
                        <m:sup>
                          <m:r>
                            <a:rPr lang="en-GB" sz="2000">
                              <a:latin typeface="Cambria Math" panose="02040503050406030204" pitchFamily="18" charset="0"/>
                            </a:rPr>
                            <m:t>𝑁</m:t>
                          </m:r>
                        </m:sup>
                        <m:e>
                          <m:sSub>
                            <m:sSubPr>
                              <m:ctrlPr>
                                <a:rPr lang="en-GB" sz="2000" i="1">
                                  <a:latin typeface="Cambria Math" panose="02040503050406030204" pitchFamily="18" charset="0"/>
                                </a:rPr>
                              </m:ctrlPr>
                            </m:sSubPr>
                            <m:e>
                              <m:r>
                                <a:rPr lang="en-GB" sz="2000">
                                  <a:latin typeface="Cambria Math" panose="02040503050406030204" pitchFamily="18" charset="0"/>
                                </a:rPr>
                                <m:t>𝑚</m:t>
                              </m:r>
                            </m:e>
                            <m:sub>
                              <m:r>
                                <a:rPr lang="en-GB" sz="2000">
                                  <a:latin typeface="Cambria Math" panose="02040503050406030204" pitchFamily="18" charset="0"/>
                                </a:rPr>
                                <m:t>𝑗</m:t>
                              </m:r>
                            </m:sub>
                          </m:sSub>
                          <m:d>
                            <m:dPr>
                              <m:ctrlPr>
                                <a:rPr lang="en-GB" sz="2000" i="1">
                                  <a:latin typeface="Cambria Math" panose="02040503050406030204" pitchFamily="18" charset="0"/>
                                </a:rPr>
                              </m:ctrlPr>
                            </m:dPr>
                            <m:e>
                              <m:f>
                                <m:fPr>
                                  <m:ctrlPr>
                                    <a:rPr lang="en-GB" sz="2000" i="1">
                                      <a:latin typeface="Cambria Math" panose="02040503050406030204" pitchFamily="18" charset="0"/>
                                    </a:rPr>
                                  </m:ctrlPr>
                                </m:fPr>
                                <m:num>
                                  <m:r>
                                    <a:rPr lang="en-GB" sz="2000" i="0">
                                      <a:latin typeface="Cambria Math" panose="02040503050406030204" pitchFamily="18" charset="0"/>
                                    </a:rPr>
                                    <m:t>1</m:t>
                                  </m:r>
                                </m:num>
                                <m:den>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a:latin typeface="Cambria Math" panose="02040503050406030204" pitchFamily="18" charset="0"/>
                                            </a:rPr>
                                            <m:t>𝑖</m:t>
                                          </m:r>
                                        </m:sub>
                                      </m:sSub>
                                    </m:e>
                                    <m:sup>
                                      <m:r>
                                        <a:rPr lang="en-GB" sz="2000" i="0">
                                          <a:latin typeface="Cambria Math" panose="02040503050406030204" pitchFamily="18" charset="0"/>
                                        </a:rPr>
                                        <m:t>2</m:t>
                                      </m:r>
                                    </m:sup>
                                  </m:sSup>
                                </m:den>
                              </m:f>
                              <m:r>
                                <a:rPr lang="en-GB" sz="2000" i="0">
                                  <a:latin typeface="Cambria Math" panose="02040503050406030204" pitchFamily="18" charset="0"/>
                                </a:rPr>
                                <m:t>+</m:t>
                              </m:r>
                              <m:f>
                                <m:fPr>
                                  <m:ctrlPr>
                                    <a:rPr lang="en-GB" sz="2000" i="1">
                                      <a:latin typeface="Cambria Math" panose="02040503050406030204" pitchFamily="18" charset="0"/>
                                    </a:rPr>
                                  </m:ctrlPr>
                                </m:fPr>
                                <m:num>
                                  <m:r>
                                    <a:rPr lang="en-GB" sz="2000" i="0">
                                      <a:latin typeface="Cambria Math" panose="02040503050406030204" pitchFamily="18" charset="0"/>
                                    </a:rPr>
                                    <m:t>1</m:t>
                                  </m:r>
                                </m:num>
                                <m:den>
                                  <m:sSup>
                                    <m:sSupPr>
                                      <m:ctrlPr>
                                        <a:rPr lang="en-GB" sz="2000" i="1">
                                          <a:latin typeface="Cambria Math" panose="02040503050406030204" pitchFamily="18" charset="0"/>
                                        </a:rPr>
                                      </m:ctrlPr>
                                    </m:sSupPr>
                                    <m:e>
                                      <m:sSub>
                                        <m:sSubPr>
                                          <m:ctrlPr>
                                            <a:rPr lang="en-GB" sz="2000" i="1">
                                              <a:latin typeface="Cambria Math" panose="02040503050406030204" pitchFamily="18" charset="0"/>
                                            </a:rPr>
                                          </m:ctrlPr>
                                        </m:sSubPr>
                                        <m:e>
                                          <m:r>
                                            <a:rPr lang="en-GB" sz="2000">
                                              <a:latin typeface="Cambria Math" panose="02040503050406030204" pitchFamily="18" charset="0"/>
                                            </a:rPr>
                                            <m:t>𝜌</m:t>
                                          </m:r>
                                        </m:e>
                                        <m:sub>
                                          <m:r>
                                            <a:rPr lang="en-GB" sz="2000">
                                              <a:latin typeface="Cambria Math" panose="02040503050406030204" pitchFamily="18" charset="0"/>
                                            </a:rPr>
                                            <m:t>𝑗</m:t>
                                          </m:r>
                                        </m:sub>
                                      </m:sSub>
                                    </m:e>
                                    <m:sup>
                                      <m:r>
                                        <a:rPr lang="en-GB" sz="2000" i="0">
                                          <a:latin typeface="Cambria Math" panose="02040503050406030204" pitchFamily="18" charset="0"/>
                                        </a:rPr>
                                        <m:t>2</m:t>
                                      </m:r>
                                    </m:sup>
                                  </m:sSup>
                                </m:den>
                              </m:f>
                            </m:e>
                          </m:d>
                          <m:f>
                            <m:fPr>
                              <m:ctrlPr>
                                <a:rPr lang="en-GB" sz="2000" i="1">
                                  <a:latin typeface="Cambria Math" panose="02040503050406030204" pitchFamily="18" charset="0"/>
                                </a:rPr>
                              </m:ctrlPr>
                            </m:fPr>
                            <m:num>
                              <m:r>
                                <a:rPr lang="en-GB" sz="2000">
                                  <a:latin typeface="Cambria Math" panose="02040503050406030204" pitchFamily="18" charset="0"/>
                                </a:rPr>
                                <m:t>𝑑𝑊</m:t>
                              </m:r>
                            </m:num>
                            <m:den>
                              <m:r>
                                <a:rPr lang="en-GB" sz="2000">
                                  <a:latin typeface="Cambria Math" panose="02040503050406030204" pitchFamily="18" charset="0"/>
                                </a:rPr>
                                <m:t>𝑑𝑟</m:t>
                              </m:r>
                            </m:den>
                          </m:f>
                          <m:d>
                            <m:dPr>
                              <m:ctrlPr>
                                <a:rPr lang="en-GB" sz="2000" i="1">
                                  <a:latin typeface="Cambria Math" panose="02040503050406030204" pitchFamily="18" charset="0"/>
                                </a:rPr>
                              </m:ctrlPr>
                            </m:dPr>
                            <m:e>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b="1" i="0">
                                          <a:latin typeface="Cambria Math" panose="02040503050406030204" pitchFamily="18" charset="0"/>
                                        </a:rPr>
                                        <m:t>𝐫</m:t>
                                      </m:r>
                                    </m:e>
                                    <m:sub>
                                      <m:r>
                                        <a:rPr lang="en-GB" sz="2000">
                                          <a:latin typeface="Cambria Math" panose="02040503050406030204" pitchFamily="18" charset="0"/>
                                        </a:rPr>
                                        <m:t>𝑖𝑗</m:t>
                                      </m:r>
                                    </m:sub>
                                  </m:sSub>
                                </m:e>
                              </m:d>
                              <m:r>
                                <a:rPr lang="en-GB" sz="2000" b="0" i="0">
                                  <a:latin typeface="Cambria Math" panose="02040503050406030204" pitchFamily="18" charset="0"/>
                                </a:rPr>
                                <m:t>,</m:t>
                              </m:r>
                              <m:r>
                                <a:rPr lang="en-GB" sz="2000">
                                  <a:latin typeface="Cambria Math" panose="02040503050406030204" pitchFamily="18" charset="0"/>
                                </a:rPr>
                                <m:t>h</m:t>
                              </m:r>
                            </m:e>
                          </m:d>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a:rPr lang="en-GB" sz="2000" b="0" i="0">
                                      <a:latin typeface="Cambria Math" panose="02040503050406030204" pitchFamily="18" charset="0"/>
                                    </a:rPr>
                                    <m:t> </m:t>
                                  </m:r>
                                  <m:r>
                                    <a:rPr lang="en-GB" sz="2000" b="1" i="0">
                                      <a:latin typeface="Cambria Math" panose="02040503050406030204" pitchFamily="18" charset="0"/>
                                    </a:rPr>
                                    <m:t>𝐯</m:t>
                                  </m:r>
                                </m:e>
                                <m:sub>
                                  <m:r>
                                    <a:rPr lang="en-GB" sz="2000">
                                      <a:latin typeface="Cambria Math" panose="02040503050406030204" pitchFamily="18" charset="0"/>
                                    </a:rPr>
                                    <m:t>𝑖𝑗</m:t>
                                  </m:r>
                                </m:sub>
                              </m:sSub>
                            </m:num>
                            <m:den>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b="1" i="0">
                                          <a:latin typeface="Cambria Math" panose="02040503050406030204" pitchFamily="18" charset="0"/>
                                        </a:rPr>
                                        <m:t>𝐫</m:t>
                                      </m:r>
                                    </m:e>
                                    <m:sub>
                                      <m:r>
                                        <a:rPr lang="en-GB" sz="2000">
                                          <a:latin typeface="Cambria Math" panose="02040503050406030204" pitchFamily="18" charset="0"/>
                                        </a:rPr>
                                        <m:t>𝑖𝑗</m:t>
                                      </m:r>
                                    </m:sub>
                                  </m:sSub>
                                </m:e>
                              </m:d>
                            </m:den>
                          </m:f>
                        </m:e>
                      </m:nary>
                    </m:oMath>
                  </m:oMathPara>
                </a14:m>
                <a:endParaRPr lang="en-GB" sz="2000" dirty="0"/>
              </a:p>
            </p:txBody>
          </p:sp>
        </mc:Choice>
        <mc:Fallback xmlns="">
          <p:sp>
            <p:nvSpPr>
              <p:cNvPr id="5" name="Rectangle 4">
                <a:extLst>
                  <a:ext uri="{FF2B5EF4-FFF2-40B4-BE49-F238E27FC236}">
                    <a16:creationId xmlns:a16="http://schemas.microsoft.com/office/drawing/2014/main" id="{423BC015-5FFB-4F7B-8991-44A9B80E3DE3}"/>
                  </a:ext>
                </a:extLst>
              </p:cNvPr>
              <p:cNvSpPr>
                <a:spLocks noRot="1" noChangeAspect="1" noMove="1" noResize="1" noEditPoints="1" noAdjustHandles="1" noChangeArrowheads="1" noChangeShapeType="1" noTextEdit="1"/>
              </p:cNvSpPr>
              <p:nvPr/>
            </p:nvSpPr>
            <p:spPr>
              <a:xfrm>
                <a:off x="859016" y="5283036"/>
                <a:ext cx="4980659" cy="992644"/>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51331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8ACA-5CEE-4E45-8039-E422A4D42C81}"/>
              </a:ext>
            </a:extLst>
          </p:cNvPr>
          <p:cNvSpPr>
            <a:spLocks noGrp="1"/>
          </p:cNvSpPr>
          <p:nvPr>
            <p:ph type="title"/>
          </p:nvPr>
        </p:nvSpPr>
        <p:spPr/>
        <p:txBody>
          <a:bodyPr/>
          <a:lstStyle/>
          <a:p>
            <a:r>
              <a:rPr lang="en-GB" dirty="0"/>
              <a:t>Governing Equations</a:t>
            </a:r>
          </a:p>
        </p:txBody>
      </p:sp>
      <p:sp>
        <p:nvSpPr>
          <p:cNvPr id="3" name="Content Placeholder 2">
            <a:extLst>
              <a:ext uri="{FF2B5EF4-FFF2-40B4-BE49-F238E27FC236}">
                <a16:creationId xmlns:a16="http://schemas.microsoft.com/office/drawing/2014/main" id="{5ABD8890-8648-4C39-9E8E-0CA7B29A07C0}"/>
              </a:ext>
            </a:extLst>
          </p:cNvPr>
          <p:cNvSpPr>
            <a:spLocks noGrp="1"/>
          </p:cNvSpPr>
          <p:nvPr>
            <p:ph idx="1"/>
          </p:nvPr>
        </p:nvSpPr>
        <p:spPr/>
        <p:txBody>
          <a:bodyPr/>
          <a:lstStyle/>
          <a:p>
            <a:r>
              <a:rPr lang="en-GB" dirty="0"/>
              <a:t>Substituting the appropriate gradient approximations into the </a:t>
            </a:r>
            <a:r>
              <a:rPr lang="en-GB" dirty="0" err="1"/>
              <a:t>Navier</a:t>
            </a:r>
            <a:r>
              <a:rPr lang="en-GB" dirty="0"/>
              <a:t>-Stokes and continuity equation yields the following governing equations: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5693EB2-19A3-4A2F-98D4-43269A18331F}"/>
                  </a:ext>
                </a:extLst>
              </p:cNvPr>
              <p:cNvSpPr/>
              <p:nvPr/>
            </p:nvSpPr>
            <p:spPr>
              <a:xfrm>
                <a:off x="323528" y="3212976"/>
                <a:ext cx="8496944" cy="8125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a:latin typeface="Cambria Math" panose="02040503050406030204" pitchFamily="18" charset="0"/>
                            </a:rPr>
                            <m:t>𝜕</m:t>
                          </m:r>
                          <m:sSub>
                            <m:sSubPr>
                              <m:ctrlPr>
                                <a:rPr lang="en-GB" i="1">
                                  <a:latin typeface="Cambria Math" panose="02040503050406030204" pitchFamily="18" charset="0"/>
                                </a:rPr>
                              </m:ctrlPr>
                            </m:sSubPr>
                            <m:e>
                              <m:r>
                                <a:rPr lang="en-GB" b="1" i="0">
                                  <a:latin typeface="Cambria Math" panose="02040503050406030204" pitchFamily="18" charset="0"/>
                                </a:rPr>
                                <m:t>𝐯</m:t>
                              </m:r>
                            </m:e>
                            <m:sub>
                              <m:r>
                                <a:rPr lang="en-GB" b="1">
                                  <a:latin typeface="Cambria Math" panose="02040503050406030204" pitchFamily="18" charset="0"/>
                                </a:rPr>
                                <m:t>𝒊</m:t>
                              </m:r>
                            </m:sub>
                          </m:sSub>
                        </m:num>
                        <m:den>
                          <m:r>
                            <a:rPr lang="en-GB" b="0" i="0">
                              <a:latin typeface="Cambria Math" panose="02040503050406030204" pitchFamily="18" charset="0"/>
                            </a:rPr>
                            <m:t>𝜕</m:t>
                          </m:r>
                          <m:r>
                            <a:rPr lang="en-GB">
                              <a:latin typeface="Cambria Math" panose="02040503050406030204" pitchFamily="18" charset="0"/>
                            </a:rPr>
                            <m:t>𝑡</m:t>
                          </m:r>
                        </m:den>
                      </m:f>
                      <m:r>
                        <a:rPr lang="en-GB" i="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b="1" i="0">
                              <a:latin typeface="Cambria Math" panose="02040503050406030204" pitchFamily="18" charset="0"/>
                            </a:rPr>
                            <m:t>𝐚</m:t>
                          </m:r>
                        </m:e>
                        <m:sub>
                          <m:r>
                            <a:rPr lang="en-GB">
                              <a:latin typeface="Cambria Math" panose="02040503050406030204" pitchFamily="18" charset="0"/>
                            </a:rPr>
                            <m:t>𝑖</m:t>
                          </m:r>
                        </m:sub>
                      </m:sSub>
                      <m:r>
                        <a:rPr lang="en-GB" b="0"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b="0"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𝑖</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b="0" i="0">
                                          <a:latin typeface="Cambria Math" panose="02040503050406030204" pitchFamily="18" charset="0"/>
                                        </a:rPr>
                                        <m:t>2</m:t>
                                      </m:r>
                                    </m:sup>
                                  </m:sSup>
                                </m:den>
                              </m:f>
                              <m:r>
                                <a:rPr lang="en-GB" b="0" i="0">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a:latin typeface="Cambria Math" panose="02040503050406030204" pitchFamily="18" charset="0"/>
                                        </a:rPr>
                                        <m:t>𝑃</m:t>
                                      </m:r>
                                    </m:e>
                                    <m:sub>
                                      <m:r>
                                        <a:rPr lang="en-GB">
                                          <a:latin typeface="Cambria Math" panose="02040503050406030204" pitchFamily="18" charset="0"/>
                                        </a:rPr>
                                        <m:t>𝑗</m:t>
                                      </m:r>
                                    </m:sub>
                                  </m:sSub>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b="0" i="0">
                                          <a:latin typeface="Cambria Math" panose="02040503050406030204" pitchFamily="18" charset="0"/>
                                        </a:rPr>
                                        <m:t>2</m:t>
                                      </m:r>
                                    </m:sup>
                                  </m:sSup>
                                </m:den>
                              </m:f>
                            </m:e>
                          </m:d>
                          <m:r>
                            <a:rPr lang="en-GB" b="0"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r>
                        <a:rPr lang="en-GB" b="0" i="0">
                          <a:latin typeface="Cambria Math" panose="02040503050406030204" pitchFamily="18" charset="0"/>
                        </a:rPr>
                        <m:t>+</m:t>
                      </m:r>
                      <m:r>
                        <a:rPr lang="en-GB">
                          <a:latin typeface="Cambria Math" panose="02040503050406030204" pitchFamily="18" charset="0"/>
                        </a:rPr>
                        <m:t>𝜇</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b="0"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e>
                                    <m:sup>
                                      <m:r>
                                        <a:rPr lang="en-GB" b="0" i="0">
                                          <a:latin typeface="Cambria Math" panose="02040503050406030204" pitchFamily="18" charset="0"/>
                                        </a:rPr>
                                        <m:t>2</m:t>
                                      </m:r>
                                    </m:sup>
                                  </m:sSup>
                                </m:den>
                              </m:f>
                              <m:r>
                                <a:rPr lang="en-GB" b="0" i="0">
                                  <a:latin typeface="Cambria Math" panose="02040503050406030204" pitchFamily="18" charset="0"/>
                                </a:rPr>
                                <m:t>+</m:t>
                              </m:r>
                              <m:f>
                                <m:fPr>
                                  <m:ctrlPr>
                                    <a:rPr lang="en-GB" i="1">
                                      <a:latin typeface="Cambria Math" panose="02040503050406030204" pitchFamily="18" charset="0"/>
                                    </a:rPr>
                                  </m:ctrlPr>
                                </m:fPr>
                                <m:num>
                                  <m:r>
                                    <a:rPr lang="en-GB" b="0" i="0">
                                      <a:latin typeface="Cambria Math" panose="02040503050406030204" pitchFamily="18" charset="0"/>
                                    </a:rPr>
                                    <m:t>1</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𝑗</m:t>
                                          </m:r>
                                        </m:sub>
                                      </m:sSub>
                                    </m:e>
                                    <m:sup>
                                      <m:r>
                                        <a:rPr lang="en-GB" b="0" i="0">
                                          <a:latin typeface="Cambria Math" panose="02040503050406030204" pitchFamily="18" charset="0"/>
                                        </a:rPr>
                                        <m:t>2</m:t>
                                      </m:r>
                                    </m:sup>
                                  </m:sSup>
                                </m:den>
                              </m:f>
                            </m:e>
                          </m:d>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𝐯</m:t>
                                  </m:r>
                                </m:e>
                                <m:sub>
                                  <m:r>
                                    <a:rPr lang="en-GB">
                                      <a:latin typeface="Cambria Math" panose="02040503050406030204" pitchFamily="18" charset="0"/>
                                    </a:rPr>
                                    <m:t>𝑖𝑗</m:t>
                                  </m:r>
                                </m:sub>
                              </m:sSub>
                            </m:num>
                            <m:den>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den>
                          </m:f>
                        </m:e>
                      </m:nary>
                      <m:r>
                        <a:rPr lang="en-GB" b="0" i="0">
                          <a:latin typeface="Cambria Math" panose="02040503050406030204" pitchFamily="18" charset="0"/>
                        </a:rPr>
                        <m:t>+</m:t>
                      </m:r>
                      <m:r>
                        <a:rPr lang="en-GB" b="1" i="0">
                          <a:latin typeface="Cambria Math" panose="02040503050406030204" pitchFamily="18" charset="0"/>
                        </a:rPr>
                        <m:t>𝐠</m:t>
                      </m:r>
                    </m:oMath>
                  </m:oMathPara>
                </a14:m>
                <a:endParaRPr lang="en-GB" dirty="0"/>
              </a:p>
            </p:txBody>
          </p:sp>
        </mc:Choice>
        <mc:Fallback xmlns="">
          <p:sp>
            <p:nvSpPr>
              <p:cNvPr id="4" name="Rectangle 3">
                <a:extLst>
                  <a:ext uri="{FF2B5EF4-FFF2-40B4-BE49-F238E27FC236}">
                    <a16:creationId xmlns:a16="http://schemas.microsoft.com/office/drawing/2014/main" id="{C5693EB2-19A3-4A2F-98D4-43269A18331F}"/>
                  </a:ext>
                </a:extLst>
              </p:cNvPr>
              <p:cNvSpPr>
                <a:spLocks noRot="1" noChangeAspect="1" noMove="1" noResize="1" noEditPoints="1" noAdjustHandles="1" noChangeArrowheads="1" noChangeShapeType="1" noTextEdit="1"/>
              </p:cNvSpPr>
              <p:nvPr/>
            </p:nvSpPr>
            <p:spPr>
              <a:xfrm>
                <a:off x="323528" y="3212976"/>
                <a:ext cx="8496944" cy="81253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024873-73B8-4D3E-AEAE-CC77A13444E9}"/>
                  </a:ext>
                </a:extLst>
              </p:cNvPr>
              <p:cNvSpPr/>
              <p:nvPr/>
            </p:nvSpPr>
            <p:spPr>
              <a:xfrm>
                <a:off x="399728" y="4452124"/>
                <a:ext cx="3651449" cy="812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𝜌</m:t>
                              </m:r>
                            </m:e>
                            <m:sub>
                              <m:r>
                                <a:rPr lang="en-GB">
                                  <a:latin typeface="Cambria Math" panose="02040503050406030204" pitchFamily="18" charset="0"/>
                                </a:rPr>
                                <m:t>𝑖</m:t>
                              </m:r>
                            </m:sub>
                          </m:sSub>
                        </m:num>
                        <m:den>
                          <m:r>
                            <a:rPr lang="en-GB" i="0">
                              <a:latin typeface="Cambria Math" panose="02040503050406030204" pitchFamily="18" charset="0"/>
                            </a:rPr>
                            <m:t>𝜕</m:t>
                          </m:r>
                          <m:r>
                            <a:rPr lang="en-GB">
                              <a:latin typeface="Cambria Math" panose="02040503050406030204" pitchFamily="18" charset="0"/>
                            </a:rPr>
                            <m:t>𝑡</m:t>
                          </m:r>
                        </m:den>
                      </m:f>
                      <m:r>
                        <a:rPr lang="en-GB" i="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𝐷</m:t>
                          </m:r>
                        </m:e>
                        <m:sub>
                          <m:r>
                            <a:rPr lang="en-GB">
                              <a:latin typeface="Cambria Math" panose="02040503050406030204" pitchFamily="18" charset="0"/>
                            </a:rPr>
                            <m:t>𝑖</m:t>
                          </m:r>
                        </m:sub>
                      </m:sSub>
                      <m:r>
                        <a:rPr lang="en-GB" i="0">
                          <a:latin typeface="Cambria Math" panose="02040503050406030204" pitchFamily="18" charset="0"/>
                        </a:rPr>
                        <m:t>=</m:t>
                      </m:r>
                      <m:nary>
                        <m:naryPr>
                          <m:chr m:val="∑"/>
                          <m:limLoc m:val="undOvr"/>
                          <m:ctrlPr>
                            <a:rPr lang="en-GB" i="1">
                              <a:latin typeface="Cambria Math" panose="02040503050406030204" pitchFamily="18" charset="0"/>
                            </a:rPr>
                          </m:ctrlPr>
                        </m:naryPr>
                        <m:sub>
                          <m:r>
                            <a:rPr lang="en-GB">
                              <a:latin typeface="Cambria Math" panose="02040503050406030204" pitchFamily="18" charset="0"/>
                            </a:rPr>
                            <m:t>𝑗</m:t>
                          </m:r>
                          <m:r>
                            <a:rPr lang="en-GB" i="0">
                              <a:latin typeface="Cambria Math" panose="02040503050406030204" pitchFamily="18" charset="0"/>
                            </a:rPr>
                            <m:t>=1</m:t>
                          </m:r>
                        </m:sub>
                        <m:sup>
                          <m:r>
                            <a:rPr lang="en-GB">
                              <a:latin typeface="Cambria Math" panose="02040503050406030204" pitchFamily="18" charset="0"/>
                            </a:rPr>
                            <m:t>𝑁</m:t>
                          </m:r>
                        </m:sup>
                        <m:e>
                          <m:sSub>
                            <m:sSubPr>
                              <m:ctrlPr>
                                <a:rPr lang="en-GB" i="1">
                                  <a:latin typeface="Cambria Math" panose="02040503050406030204" pitchFamily="18" charset="0"/>
                                </a:rPr>
                              </m:ctrlPr>
                            </m:sSubPr>
                            <m:e>
                              <m:r>
                                <a:rPr lang="en-GB">
                                  <a:latin typeface="Cambria Math" panose="02040503050406030204" pitchFamily="18" charset="0"/>
                                </a:rPr>
                                <m:t>𝑚</m:t>
                              </m:r>
                            </m:e>
                            <m:sub>
                              <m:r>
                                <a:rPr lang="en-GB">
                                  <a:latin typeface="Cambria Math" panose="02040503050406030204" pitchFamily="18" charset="0"/>
                                </a:rPr>
                                <m:t>𝑗</m:t>
                              </m:r>
                            </m:sub>
                          </m:sSub>
                          <m:r>
                            <a:rPr lang="en-GB" i="0">
                              <a:latin typeface="Cambria Math" panose="02040503050406030204" pitchFamily="18" charset="0"/>
                            </a:rPr>
                            <m:t> </m:t>
                          </m:r>
                          <m:f>
                            <m:fPr>
                              <m:ctrlPr>
                                <a:rPr lang="en-GB" i="1">
                                  <a:latin typeface="Cambria Math" panose="02040503050406030204" pitchFamily="18" charset="0"/>
                                </a:rPr>
                              </m:ctrlPr>
                            </m:fPr>
                            <m:num>
                              <m:r>
                                <a:rPr lang="en-GB">
                                  <a:latin typeface="Cambria Math" panose="02040503050406030204" pitchFamily="18" charset="0"/>
                                </a:rPr>
                                <m:t>𝑑𝑊</m:t>
                              </m:r>
                            </m:num>
                            <m:den>
                              <m:r>
                                <a:rPr lang="en-GB">
                                  <a:latin typeface="Cambria Math" panose="02040503050406030204" pitchFamily="18" charset="0"/>
                                </a:rPr>
                                <m:t>𝑑𝑟</m:t>
                              </m:r>
                            </m:den>
                          </m:f>
                          <m:d>
                            <m:dPr>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b="1" i="0">
                                          <a:latin typeface="Cambria Math" panose="02040503050406030204" pitchFamily="18" charset="0"/>
                                        </a:rPr>
                                        <m:t>𝐫</m:t>
                                      </m:r>
                                    </m:e>
                                    <m:sub>
                                      <m:r>
                                        <a:rPr lang="en-GB">
                                          <a:latin typeface="Cambria Math" panose="02040503050406030204" pitchFamily="18" charset="0"/>
                                        </a:rPr>
                                        <m:t>𝑖𝑗</m:t>
                                      </m:r>
                                    </m:sub>
                                  </m:sSub>
                                </m:e>
                              </m:d>
                              <m:r>
                                <a:rPr lang="en-GB" b="0" i="0">
                                  <a:latin typeface="Cambria Math" panose="02040503050406030204" pitchFamily="18" charset="0"/>
                                </a:rPr>
                                <m:t>,</m:t>
                              </m:r>
                              <m:r>
                                <a:rPr lang="en-GB">
                                  <a:latin typeface="Cambria Math" panose="02040503050406030204" pitchFamily="18" charset="0"/>
                                </a:rPr>
                                <m:t>h</m:t>
                              </m:r>
                            </m:e>
                          </m:d>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𝐯</m:t>
                              </m:r>
                            </m:e>
                            <m:sub>
                              <m:r>
                                <a:rPr lang="en-GB">
                                  <a:latin typeface="Cambria Math" panose="02040503050406030204" pitchFamily="18" charset="0"/>
                                </a:rPr>
                                <m:t>𝑖𝑗</m:t>
                              </m:r>
                            </m:sub>
                          </m:sSub>
                          <m:r>
                            <a:rPr lang="en-GB" b="0" i="0">
                              <a:latin typeface="Cambria Math" panose="02040503050406030204" pitchFamily="18" charset="0"/>
                            </a:rPr>
                            <m:t>∙</m:t>
                          </m:r>
                          <m:sSub>
                            <m:sSubPr>
                              <m:ctrlPr>
                                <a:rPr lang="en-GB" i="1">
                                  <a:latin typeface="Cambria Math" panose="02040503050406030204" pitchFamily="18" charset="0"/>
                                </a:rPr>
                              </m:ctrlPr>
                            </m:sSubPr>
                            <m:e>
                              <m:r>
                                <a:rPr lang="en-GB" b="0" i="0">
                                  <a:latin typeface="Cambria Math" panose="02040503050406030204" pitchFamily="18" charset="0"/>
                                </a:rPr>
                                <m:t> </m:t>
                              </m:r>
                              <m:r>
                                <a:rPr lang="en-GB" b="1" i="0">
                                  <a:latin typeface="Cambria Math" panose="02040503050406030204" pitchFamily="18" charset="0"/>
                                </a:rPr>
                                <m:t>𝐞</m:t>
                              </m:r>
                            </m:e>
                            <m:sub>
                              <m:r>
                                <a:rPr lang="en-GB" b="1">
                                  <a:latin typeface="Cambria Math" panose="02040503050406030204" pitchFamily="18" charset="0"/>
                                </a:rPr>
                                <m:t>𝒊𝒋</m:t>
                              </m:r>
                            </m:sub>
                          </m:sSub>
                        </m:e>
                      </m:nary>
                    </m:oMath>
                  </m:oMathPara>
                </a14:m>
                <a:endParaRPr lang="en-GB" dirty="0"/>
              </a:p>
            </p:txBody>
          </p:sp>
        </mc:Choice>
        <mc:Fallback xmlns="">
          <p:sp>
            <p:nvSpPr>
              <p:cNvPr id="5" name="Rectangle 4">
                <a:extLst>
                  <a:ext uri="{FF2B5EF4-FFF2-40B4-BE49-F238E27FC236}">
                    <a16:creationId xmlns:a16="http://schemas.microsoft.com/office/drawing/2014/main" id="{62024873-73B8-4D3E-AEAE-CC77A13444E9}"/>
                  </a:ext>
                </a:extLst>
              </p:cNvPr>
              <p:cNvSpPr>
                <a:spLocks noRot="1" noChangeAspect="1" noMove="1" noResize="1" noEditPoints="1" noAdjustHandles="1" noChangeArrowheads="1" noChangeShapeType="1" noTextEdit="1"/>
              </p:cNvSpPr>
              <p:nvPr/>
            </p:nvSpPr>
            <p:spPr>
              <a:xfrm>
                <a:off x="399728" y="4452124"/>
                <a:ext cx="3651449" cy="81253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8877718"/>
      </p:ext>
    </p:extLst>
  </p:cSld>
  <p:clrMapOvr>
    <a:masterClrMapping/>
  </p:clrMapOvr>
</p:sld>
</file>

<file path=ppt/theme/theme1.xml><?xml version="1.0" encoding="utf-8"?>
<a:theme xmlns:a="http://schemas.openxmlformats.org/drawingml/2006/main" name="Standarddesign">
  <a:themeElements>
    <a:clrScheme name="Standarddesign 2">
      <a:dk1>
        <a:srgbClr val="6C7070"/>
      </a:dk1>
      <a:lt1>
        <a:srgbClr val="FFFFFF"/>
      </a:lt1>
      <a:dk2>
        <a:srgbClr val="003D81"/>
      </a:dk2>
      <a:lt2>
        <a:srgbClr val="009067"/>
      </a:lt2>
      <a:accent1>
        <a:srgbClr val="C51638"/>
      </a:accent1>
      <a:accent2>
        <a:srgbClr val="47226C"/>
      </a:accent2>
      <a:accent3>
        <a:srgbClr val="FFFFFF"/>
      </a:accent3>
      <a:accent4>
        <a:srgbClr val="5B5F5F"/>
      </a:accent4>
      <a:accent5>
        <a:srgbClr val="DFABAE"/>
      </a:accent5>
      <a:accent6>
        <a:srgbClr val="3F1E61"/>
      </a:accent6>
      <a:hlink>
        <a:srgbClr val="003966"/>
      </a:hlink>
      <a:folHlink>
        <a:srgbClr val="E68E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1600" b="0" i="1" u="none" strike="noStrike" cap="none" normalizeH="0" baseline="0" smtClean="0">
            <a:ln>
              <a:noFill/>
            </a:ln>
            <a:solidFill>
              <a:srgbClr val="6E6E6F"/>
            </a:solidFill>
            <a:effectLst/>
            <a:latin typeface="Verdana"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1600" b="0" i="1" u="none" strike="noStrike" cap="none" normalizeH="0" baseline="0" smtClean="0">
            <a:ln>
              <a:noFill/>
            </a:ln>
            <a:solidFill>
              <a:srgbClr val="6E6E6F"/>
            </a:solidFill>
            <a:effectLst/>
            <a:latin typeface="Verdana" pitchFamily="34" charset="0"/>
            <a:cs typeface="Times New Roman" pitchFamily="18" charset="0"/>
          </a:defRPr>
        </a:defPPr>
      </a:lstStyle>
    </a:lnDef>
    <a:txDef>
      <a:spPr>
        <a:noFill/>
      </a:spPr>
      <a:bodyPr wrap="none" rtlCol="0">
        <a:spAutoFit/>
      </a:bodyPr>
      <a:lstStyle>
        <a:defPPr marL="363538" indent="-363538">
          <a:spcBef>
            <a:spcPts val="0"/>
          </a:spcBef>
          <a:spcAft>
            <a:spcPts val="0"/>
          </a:spcAft>
          <a:defRPr sz="1800" i="0" dirty="0" smtClean="0">
            <a:solidFill>
              <a:srgbClr val="040404"/>
            </a:solidFill>
            <a:latin typeface="+mn-lt"/>
          </a:defRPr>
        </a:defPPr>
      </a:lstStyle>
    </a:txDef>
  </a:objectDefaults>
  <a:extraClrSchemeLst>
    <a:extraClrScheme>
      <a:clrScheme name="Standard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2">
        <a:dk1>
          <a:srgbClr val="6C7070"/>
        </a:dk1>
        <a:lt1>
          <a:srgbClr val="FFFFFF"/>
        </a:lt1>
        <a:dk2>
          <a:srgbClr val="003D81"/>
        </a:dk2>
        <a:lt2>
          <a:srgbClr val="009067"/>
        </a:lt2>
        <a:accent1>
          <a:srgbClr val="C51638"/>
        </a:accent1>
        <a:accent2>
          <a:srgbClr val="47226C"/>
        </a:accent2>
        <a:accent3>
          <a:srgbClr val="FFFFFF"/>
        </a:accent3>
        <a:accent4>
          <a:srgbClr val="5B5F5F"/>
        </a:accent4>
        <a:accent5>
          <a:srgbClr val="DFABAE"/>
        </a:accent5>
        <a:accent6>
          <a:srgbClr val="3F1E61"/>
        </a:accent6>
        <a:hlink>
          <a:srgbClr val="003966"/>
        </a:hlink>
        <a:folHlink>
          <a:srgbClr val="E68E2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9597</TotalTime>
  <Words>1379</Words>
  <Application>Microsoft Office PowerPoint</Application>
  <PresentationFormat>On-screen Show (4:3)</PresentationFormat>
  <Paragraphs>202</Paragraphs>
  <Slides>23</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Impact</vt:lpstr>
      <vt:lpstr>Times New Roman</vt:lpstr>
      <vt:lpstr>Verdana</vt:lpstr>
      <vt:lpstr>Wingdings</vt:lpstr>
      <vt:lpstr>Standarddesign</vt:lpstr>
      <vt:lpstr>Using Smoothed Particle Hydrodynamics (SPH) to Model Multiphase Systems </vt:lpstr>
      <vt:lpstr>What you are going to do</vt:lpstr>
      <vt:lpstr>Basics of SPH</vt:lpstr>
      <vt:lpstr>The Smoothing Kernel</vt:lpstr>
      <vt:lpstr>Gradients in SPH</vt:lpstr>
      <vt:lpstr>(Anti)Symmetric Gradients</vt:lpstr>
      <vt:lpstr>Navier-Stokes and Continuity Equation</vt:lpstr>
      <vt:lpstr>Approximating the Laplacian of the Velocity</vt:lpstr>
      <vt:lpstr>Governing Equations</vt:lpstr>
      <vt:lpstr>Closing the problem</vt:lpstr>
      <vt:lpstr>Integrating the equations</vt:lpstr>
      <vt:lpstr>Integrating the equations  (more advanced and accurate)</vt:lpstr>
      <vt:lpstr>Stable Time Steps</vt:lpstr>
      <vt:lpstr>Smoothing the Density</vt:lpstr>
      <vt:lpstr>Other Relationships</vt:lpstr>
      <vt:lpstr>Finding Neighbours</vt:lpstr>
      <vt:lpstr>The Simulation Domain</vt:lpstr>
      <vt:lpstr>THE CODE YOU HAVE BEEN GIVEN</vt:lpstr>
      <vt:lpstr>The Tasks</vt:lpstr>
      <vt:lpstr>The Tasks – Continued</vt:lpstr>
      <vt:lpstr>Suggestion on how to proceed</vt:lpstr>
      <vt:lpstr>Code Structure</vt:lpstr>
      <vt:lpstr>Code testing</vt:lpstr>
    </vt:vector>
  </TitlesOfParts>
  <Company>Publications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Imperial College London</dc:title>
  <dc:creator>Seipp, Karsten</dc:creator>
  <cp:lastModifiedBy>Stephen Neethling</cp:lastModifiedBy>
  <cp:revision>230</cp:revision>
  <dcterms:modified xsi:type="dcterms:W3CDTF">2020-02-21T21:15:30Z</dcterms:modified>
</cp:coreProperties>
</file>